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9" r:id="rId10"/>
    <p:sldId id="264" r:id="rId11"/>
    <p:sldId id="265" r:id="rId12"/>
    <p:sldId id="266" r:id="rId13"/>
    <p:sldId id="267" r:id="rId14"/>
    <p:sldId id="268" r:id="rId15"/>
    <p:sldId id="270" r:id="rId16"/>
    <p:sldId id="271" r:id="rId17"/>
  </p:sldIdLst>
  <p:sldSz cx="9144000" cy="6858000" type="screen4x3"/>
  <p:notesSz cx="6797675"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00" autoAdjust="0"/>
  </p:normalViewPr>
  <p:slideViewPr>
    <p:cSldViewPr>
      <p:cViewPr varScale="1">
        <p:scale>
          <a:sx n="97" d="100"/>
          <a:sy n="97" d="100"/>
        </p:scale>
        <p:origin x="-195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A9AD6B93-16F4-4785-8478-3A3E51DD4CA2}" type="datetimeFigureOut">
              <a:rPr lang="de-DE" smtClean="0"/>
              <a:t>15.09.2014</a:t>
            </a:fld>
            <a:endParaRPr lang="de-DE"/>
          </a:p>
        </p:txBody>
      </p:sp>
      <p:sp>
        <p:nvSpPr>
          <p:cNvPr id="4" name="Folienbildplatzhalt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A4981589-FE64-46F5-9CE0-AFF023A4CE94}" type="slidenum">
              <a:rPr lang="de-DE" smtClean="0"/>
              <a:t>‹Nr.›</a:t>
            </a:fld>
            <a:endParaRPr lang="de-DE"/>
          </a:p>
        </p:txBody>
      </p:sp>
    </p:spTree>
    <p:extLst>
      <p:ext uri="{BB962C8B-B14F-4D97-AF65-F5344CB8AC3E}">
        <p14:creationId xmlns:p14="http://schemas.microsoft.com/office/powerpoint/2010/main" val="46039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A4981589-FE64-46F5-9CE0-AFF023A4CE94}" type="slidenum">
              <a:rPr lang="de-DE" smtClean="0"/>
              <a:t>1</a:t>
            </a:fld>
            <a:endParaRPr lang="de-DE"/>
          </a:p>
        </p:txBody>
      </p:sp>
    </p:spTree>
    <p:extLst>
      <p:ext uri="{BB962C8B-B14F-4D97-AF65-F5344CB8AC3E}">
        <p14:creationId xmlns:p14="http://schemas.microsoft.com/office/powerpoint/2010/main" val="3286748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67AB3CBF-7E51-4FAD-B258-2537034A11C3}" type="datetimeFigureOut">
              <a:rPr lang="de-DE" smtClean="0"/>
              <a:t>15.09.2014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96A8310-0ABD-49F4-BDD1-18F7B7A7F0F6}" type="slidenum">
              <a:rPr lang="de-DE" smtClean="0"/>
              <a:t>‹Nr.›</a:t>
            </a:fld>
            <a:endParaRPr lang="de-DE"/>
          </a:p>
        </p:txBody>
      </p:sp>
    </p:spTree>
    <p:extLst>
      <p:ext uri="{BB962C8B-B14F-4D97-AF65-F5344CB8AC3E}">
        <p14:creationId xmlns:p14="http://schemas.microsoft.com/office/powerpoint/2010/main" val="1053366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7AB3CBF-7E51-4FAD-B258-2537034A11C3}" type="datetimeFigureOut">
              <a:rPr lang="de-DE" smtClean="0"/>
              <a:t>15.09.2014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96A8310-0ABD-49F4-BDD1-18F7B7A7F0F6}" type="slidenum">
              <a:rPr lang="de-DE" smtClean="0"/>
              <a:t>‹Nr.›</a:t>
            </a:fld>
            <a:endParaRPr lang="de-DE"/>
          </a:p>
        </p:txBody>
      </p:sp>
    </p:spTree>
    <p:extLst>
      <p:ext uri="{BB962C8B-B14F-4D97-AF65-F5344CB8AC3E}">
        <p14:creationId xmlns:p14="http://schemas.microsoft.com/office/powerpoint/2010/main" val="3097241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7AB3CBF-7E51-4FAD-B258-2537034A11C3}" type="datetimeFigureOut">
              <a:rPr lang="de-DE" smtClean="0"/>
              <a:t>15.09.2014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96A8310-0ABD-49F4-BDD1-18F7B7A7F0F6}" type="slidenum">
              <a:rPr lang="de-DE" smtClean="0"/>
              <a:t>‹Nr.›</a:t>
            </a:fld>
            <a:endParaRPr lang="de-DE"/>
          </a:p>
        </p:txBody>
      </p:sp>
    </p:spTree>
    <p:extLst>
      <p:ext uri="{BB962C8B-B14F-4D97-AF65-F5344CB8AC3E}">
        <p14:creationId xmlns:p14="http://schemas.microsoft.com/office/powerpoint/2010/main" val="383641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7AB3CBF-7E51-4FAD-B258-2537034A11C3}" type="datetimeFigureOut">
              <a:rPr lang="de-DE" smtClean="0"/>
              <a:t>15.09.2014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96A8310-0ABD-49F4-BDD1-18F7B7A7F0F6}" type="slidenum">
              <a:rPr lang="de-DE" smtClean="0"/>
              <a:t>‹Nr.›</a:t>
            </a:fld>
            <a:endParaRPr lang="de-DE"/>
          </a:p>
        </p:txBody>
      </p:sp>
    </p:spTree>
    <p:extLst>
      <p:ext uri="{BB962C8B-B14F-4D97-AF65-F5344CB8AC3E}">
        <p14:creationId xmlns:p14="http://schemas.microsoft.com/office/powerpoint/2010/main" val="2077442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67AB3CBF-7E51-4FAD-B258-2537034A11C3}" type="datetimeFigureOut">
              <a:rPr lang="de-DE" smtClean="0"/>
              <a:t>15.09.2014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96A8310-0ABD-49F4-BDD1-18F7B7A7F0F6}" type="slidenum">
              <a:rPr lang="de-DE" smtClean="0"/>
              <a:t>‹Nr.›</a:t>
            </a:fld>
            <a:endParaRPr lang="de-DE"/>
          </a:p>
        </p:txBody>
      </p:sp>
    </p:spTree>
    <p:extLst>
      <p:ext uri="{BB962C8B-B14F-4D97-AF65-F5344CB8AC3E}">
        <p14:creationId xmlns:p14="http://schemas.microsoft.com/office/powerpoint/2010/main" val="3441693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67AB3CBF-7E51-4FAD-B258-2537034A11C3}" type="datetimeFigureOut">
              <a:rPr lang="de-DE" smtClean="0"/>
              <a:t>15.09.2014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96A8310-0ABD-49F4-BDD1-18F7B7A7F0F6}" type="slidenum">
              <a:rPr lang="de-DE" smtClean="0"/>
              <a:t>‹Nr.›</a:t>
            </a:fld>
            <a:endParaRPr lang="de-DE"/>
          </a:p>
        </p:txBody>
      </p:sp>
    </p:spTree>
    <p:extLst>
      <p:ext uri="{BB962C8B-B14F-4D97-AF65-F5344CB8AC3E}">
        <p14:creationId xmlns:p14="http://schemas.microsoft.com/office/powerpoint/2010/main" val="1384564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67AB3CBF-7E51-4FAD-B258-2537034A11C3}" type="datetimeFigureOut">
              <a:rPr lang="de-DE" smtClean="0"/>
              <a:t>15.09.2014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96A8310-0ABD-49F4-BDD1-18F7B7A7F0F6}" type="slidenum">
              <a:rPr lang="de-DE" smtClean="0"/>
              <a:t>‹Nr.›</a:t>
            </a:fld>
            <a:endParaRPr lang="de-DE"/>
          </a:p>
        </p:txBody>
      </p:sp>
    </p:spTree>
    <p:extLst>
      <p:ext uri="{BB962C8B-B14F-4D97-AF65-F5344CB8AC3E}">
        <p14:creationId xmlns:p14="http://schemas.microsoft.com/office/powerpoint/2010/main" val="871127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67AB3CBF-7E51-4FAD-B258-2537034A11C3}" type="datetimeFigureOut">
              <a:rPr lang="de-DE" smtClean="0"/>
              <a:t>15.09.2014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96A8310-0ABD-49F4-BDD1-18F7B7A7F0F6}" type="slidenum">
              <a:rPr lang="de-DE" smtClean="0"/>
              <a:t>‹Nr.›</a:t>
            </a:fld>
            <a:endParaRPr lang="de-DE"/>
          </a:p>
        </p:txBody>
      </p:sp>
    </p:spTree>
    <p:extLst>
      <p:ext uri="{BB962C8B-B14F-4D97-AF65-F5344CB8AC3E}">
        <p14:creationId xmlns:p14="http://schemas.microsoft.com/office/powerpoint/2010/main" val="1386711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7AB3CBF-7E51-4FAD-B258-2537034A11C3}" type="datetimeFigureOut">
              <a:rPr lang="de-DE" smtClean="0"/>
              <a:t>15.09.2014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96A8310-0ABD-49F4-BDD1-18F7B7A7F0F6}" type="slidenum">
              <a:rPr lang="de-DE" smtClean="0"/>
              <a:t>‹Nr.›</a:t>
            </a:fld>
            <a:endParaRPr lang="de-DE"/>
          </a:p>
        </p:txBody>
      </p:sp>
    </p:spTree>
    <p:extLst>
      <p:ext uri="{BB962C8B-B14F-4D97-AF65-F5344CB8AC3E}">
        <p14:creationId xmlns:p14="http://schemas.microsoft.com/office/powerpoint/2010/main" val="3414456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67AB3CBF-7E51-4FAD-B258-2537034A11C3}" type="datetimeFigureOut">
              <a:rPr lang="de-DE" smtClean="0"/>
              <a:t>15.09.2014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96A8310-0ABD-49F4-BDD1-18F7B7A7F0F6}" type="slidenum">
              <a:rPr lang="de-DE" smtClean="0"/>
              <a:t>‹Nr.›</a:t>
            </a:fld>
            <a:endParaRPr lang="de-DE"/>
          </a:p>
        </p:txBody>
      </p:sp>
    </p:spTree>
    <p:extLst>
      <p:ext uri="{BB962C8B-B14F-4D97-AF65-F5344CB8AC3E}">
        <p14:creationId xmlns:p14="http://schemas.microsoft.com/office/powerpoint/2010/main" val="1968906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67AB3CBF-7E51-4FAD-B258-2537034A11C3}" type="datetimeFigureOut">
              <a:rPr lang="de-DE" smtClean="0"/>
              <a:t>15.09.2014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96A8310-0ABD-49F4-BDD1-18F7B7A7F0F6}" type="slidenum">
              <a:rPr lang="de-DE" smtClean="0"/>
              <a:t>‹Nr.›</a:t>
            </a:fld>
            <a:endParaRPr lang="de-DE"/>
          </a:p>
        </p:txBody>
      </p:sp>
    </p:spTree>
    <p:extLst>
      <p:ext uri="{BB962C8B-B14F-4D97-AF65-F5344CB8AC3E}">
        <p14:creationId xmlns:p14="http://schemas.microsoft.com/office/powerpoint/2010/main" val="1196936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AB3CBF-7E51-4FAD-B258-2537034A11C3}" type="datetimeFigureOut">
              <a:rPr lang="de-DE" smtClean="0"/>
              <a:t>15.09.2014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6A8310-0ABD-49F4-BDD1-18F7B7A7F0F6}" type="slidenum">
              <a:rPr lang="de-DE" smtClean="0"/>
              <a:t>‹Nr.›</a:t>
            </a:fld>
            <a:endParaRPr lang="de-DE"/>
          </a:p>
        </p:txBody>
      </p:sp>
    </p:spTree>
    <p:extLst>
      <p:ext uri="{BB962C8B-B14F-4D97-AF65-F5344CB8AC3E}">
        <p14:creationId xmlns:p14="http://schemas.microsoft.com/office/powerpoint/2010/main" val="2363779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pflegebegleiter.d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99592" y="692696"/>
            <a:ext cx="7772400" cy="2766169"/>
          </a:xfrm>
        </p:spPr>
        <p:txBody>
          <a:bodyPr>
            <a:normAutofit fontScale="90000"/>
          </a:bodyPr>
          <a:lstStyle/>
          <a:p>
            <a:r>
              <a:rPr lang="de-DE" b="1" dirty="0" smtClean="0"/>
              <a:t/>
            </a:r>
            <a:br>
              <a:rPr lang="de-DE" b="1" dirty="0" smtClean="0"/>
            </a:br>
            <a:r>
              <a:rPr lang="de-DE" b="1" dirty="0"/>
              <a:t>„Rolle des Ehrenamtes: Wer kümmert sich um die Alten,</a:t>
            </a:r>
            <a:br>
              <a:rPr lang="de-DE" b="1" dirty="0"/>
            </a:br>
            <a:r>
              <a:rPr lang="de-DE" b="1" dirty="0"/>
              <a:t>wer kümmert sich um die Ehrenamtlichen?“</a:t>
            </a:r>
            <a:br>
              <a:rPr lang="de-DE" b="1" dirty="0"/>
            </a:br>
            <a:r>
              <a:rPr lang="de-DE" b="1" dirty="0" smtClean="0"/>
              <a:t>|</a:t>
            </a:r>
            <a:endParaRPr lang="de-DE" sz="2000" dirty="0"/>
          </a:p>
        </p:txBody>
      </p:sp>
      <p:sp>
        <p:nvSpPr>
          <p:cNvPr id="3" name="Untertitel 2"/>
          <p:cNvSpPr>
            <a:spLocks noGrp="1"/>
          </p:cNvSpPr>
          <p:nvPr>
            <p:ph type="subTitle" idx="1"/>
          </p:nvPr>
        </p:nvSpPr>
        <p:spPr/>
        <p:txBody>
          <a:bodyPr/>
          <a:lstStyle/>
          <a:p>
            <a:r>
              <a:rPr lang="de-DE" b="1" dirty="0"/>
              <a:t>Dr. Ansgar Klein, Geschäftsführer, Bundesnetzwerk Bürgerschaftliches Engagement</a:t>
            </a:r>
            <a:endParaRPr lang="de-DE" dirty="0"/>
          </a:p>
        </p:txBody>
      </p:sp>
    </p:spTree>
    <p:extLst>
      <p:ext uri="{BB962C8B-B14F-4D97-AF65-F5344CB8AC3E}">
        <p14:creationId xmlns:p14="http://schemas.microsoft.com/office/powerpoint/2010/main" val="2371119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fontScale="40000" lnSpcReduction="20000"/>
          </a:bodyPr>
          <a:lstStyle/>
          <a:p>
            <a:pPr marL="0" indent="0">
              <a:buNone/>
            </a:pPr>
            <a:r>
              <a:rPr lang="de-DE" dirty="0" smtClean="0"/>
              <a:t>&amp; 45 d, SGB 11</a:t>
            </a:r>
          </a:p>
          <a:p>
            <a:r>
              <a:rPr lang="de-DE" b="1" dirty="0"/>
              <a:t>§ 45d SGB XI Förderung ehrenamtlicher Strukturen sowie der Selbsthilfe</a:t>
            </a:r>
          </a:p>
          <a:p>
            <a:r>
              <a:rPr lang="de-DE" dirty="0"/>
              <a:t>(1) In entsprechender Anwendung des § 45c können die dort vorgesehenen Mittel des Ausgleichsfonds, die dem Spitzenverband Bund der Pflegekassen zur Förderung der Weiterentwicklung der Versorgungsstrukturen und Versorgungskonzepte insbesondere für demenziell Erkrankte zur Verfügung stehen, </a:t>
            </a:r>
            <a:r>
              <a:rPr lang="de-DE" u="sng" dirty="0"/>
              <a:t>auch verwendet werden zur Förderung und zum Auf- und Ausbau von Gruppen ehrenamtlich tätiger sowie sonstiger zum bürgerschaftlichen Engagement bereiter Personen, die sich die Unterstützung, allgemeine Betreuung und Entlastung von Pflegebedürftigen, von Personen mit erheblichem allgemeinem Betreuungsbedarf sowie deren Angehörigen zum Ziel gesetzt haben.</a:t>
            </a:r>
          </a:p>
          <a:p>
            <a:r>
              <a:rPr lang="de-DE" dirty="0"/>
              <a:t>(2) Je Versicherten werden </a:t>
            </a:r>
            <a:r>
              <a:rPr lang="de-DE" u="sng" dirty="0"/>
              <a:t>0,10 Euro je Kalenderjahr verwendet zur Förderung und zum Auf- und Ausbau von Selbsthilfegruppen, -organisationen und -kontaktstellen, die sich die Unterstützung von Pflegebedürftigen, von Personen mit erheblichem allgemeinem Betreuungsbedarf sowie deren Angehörigen zum Ziel gesetzt haben. </a:t>
            </a:r>
            <a:r>
              <a:rPr lang="de-DE" dirty="0"/>
              <a:t>Dabei werden die Vorgaben des § 45c und das dortige Verfahren entsprechend angewendet. Selbsthilfegruppen sind freiwillige, neutrale, unabhängige und nicht gewinnorientierte Zusammenschlüsse von Personen, die entweder auf Grund eigener Betroffenheit oder als Angehörige das Ziel verfolgen, durch persönliche, wechselseitige Unterstützung, auch unter Zuhilfenahme von Angeboten ehrenamtlicher und sonstiger zum bürgerschaftlichen Engagement bereiter Personen, die Lebenssituation von Pflegebedürftigen, von Personen mit erheblichem allgemeinem Betreuungsbedarf sowie deren Angehörigen zu verbessern. Selbsthilfeorganisationen sind die Zusammenschlüsse von Selbsthilfegruppen in Verbänden. Selbsthilfekontaktstellen sind örtlich oder regional arbeitende professionelle Beratungseinrichtungen mit hauptamtlichem Personal, die das Ziel verfolgen, die Lebenssituation von Pflegebedürftigen, von Personen mit erheblichem allgemeinem Betreuungsbedarf sowie deren Angehörigen zu verbessern. Eine Förderung der Selbsthilfe nach dieser Vorschrift ist ausgeschlossen, soweit für dieselbe Zweckbestimmung eine Förderung nach § 20c des Fünften Buches erfolgt.</a:t>
            </a:r>
          </a:p>
          <a:p>
            <a:r>
              <a:rPr lang="de-DE" dirty="0"/>
              <a:t>(3) § 45c Abs. 6 Satz 4 gilt entsprechend.</a:t>
            </a:r>
          </a:p>
          <a:p>
            <a:pPr marL="0" indent="0">
              <a:buNone/>
            </a:pPr>
            <a:endParaRPr lang="de-DE" dirty="0"/>
          </a:p>
        </p:txBody>
      </p:sp>
    </p:spTree>
    <p:extLst>
      <p:ext uri="{BB962C8B-B14F-4D97-AF65-F5344CB8AC3E}">
        <p14:creationId xmlns:p14="http://schemas.microsoft.com/office/powerpoint/2010/main" val="1030814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fontScale="40000" lnSpcReduction="20000"/>
          </a:bodyPr>
          <a:lstStyle/>
          <a:p>
            <a:pPr marL="0" indent="0">
              <a:buNone/>
            </a:pPr>
            <a:r>
              <a:rPr lang="de-DE" b="1" dirty="0" smtClean="0"/>
              <a:t>Netzwerk Pflegebegleitung</a:t>
            </a:r>
          </a:p>
          <a:p>
            <a:r>
              <a:rPr lang="de-DE" dirty="0"/>
              <a:t>wir sind ein Netzwerk von engagierten Initiativen. Wir setzen uns bundesweit für die Begleitung und Stärkung sorgender und pflegender Angehöriger ein, die sich um ihre erkrankten Familienmitglieder kümmern. Die Sorge um Verwandte, die Hilfe benötigen, geschieht vielfach im Stillen. Sie erfordert viel Kraft und Ausdauer. Diese Leistung verdient ausdrückliche öffentliche Anerkennung. Damit die Belastbarkeit von Einzelnen aber nicht überstrapaziert wird, brauchen wir Solidarität und Mit-Verantwortlichkeit im Sinne einer “</a:t>
            </a:r>
            <a:r>
              <a:rPr lang="de-DE" dirty="0" err="1"/>
              <a:t>Caring</a:t>
            </a:r>
            <a:r>
              <a:rPr lang="de-DE" dirty="0"/>
              <a:t> Community” – in der alle füreinander einstehen.</a:t>
            </a:r>
          </a:p>
          <a:p>
            <a:r>
              <a:rPr lang="de-DE" dirty="0"/>
              <a:t>Aus dieser Überzeugung heraus haben wir uns unter dem Motto</a:t>
            </a:r>
          </a:p>
          <a:p>
            <a:r>
              <a:rPr lang="de-DE" dirty="0"/>
              <a:t>Engagement fördern</a:t>
            </a:r>
          </a:p>
          <a:p>
            <a:r>
              <a:rPr lang="de-DE" dirty="0"/>
              <a:t>Familien stärken</a:t>
            </a:r>
          </a:p>
          <a:p>
            <a:r>
              <a:rPr lang="de-DE" dirty="0"/>
              <a:t>Zukunft gestalten</a:t>
            </a:r>
          </a:p>
          <a:p>
            <a:r>
              <a:rPr lang="de-DE" dirty="0"/>
              <a:t>als freiwillige Pflegebegleiterinnen und Pflegebegleiter zu Gruppen zusammengeschlossen. In engem Zusammenspiel mit den uns unterstützenden Organisationen setzen wir uns vor Ort für die Anliegen sorgender und pflegender Angehöriger ein und bringen die Chancen und Schwierigkeiten von „Pflege in der Familie“ öffentlich ins Gespräch</a:t>
            </a:r>
            <a:r>
              <a:rPr lang="de-DE" dirty="0" smtClean="0"/>
              <a:t>. Vor </a:t>
            </a:r>
            <a:r>
              <a:rPr lang="de-DE" dirty="0"/>
              <a:t>allem aber wollen wir ein offenes Ohr für alle haben, die sich privat um Hilfs- und Pflegebedürftige kümmern: wir lassen sie zu Wort kommen, erörtern mit ihnen Entlastungsmöglichkeiten, knüpfen Verbindungen zu anderen Helfern und sind einfach als Ansprechpartner da – zum Mitdenken, Trösten, Mitfühlen und Pläne machen, wie Pflege auf mehrere Schultern verteilt werden kann. Wir wollen speziell für dieses Anliegen “gute Nachbarn” sein.</a:t>
            </a:r>
          </a:p>
          <a:p>
            <a:r>
              <a:rPr lang="de-DE" dirty="0"/>
              <a:t>Inzwischen haben sich bundesweit etwa 2.500 Freiwillige auf Pflegebegleitung intensiv vorbereitet – an mehr als 150 Standorten kann von sorgenden und pflegenden Frauen und Männern Pflegebegleitung unentgeltlich und unverbindlich in Anspruch genommen werden</a:t>
            </a:r>
            <a:r>
              <a:rPr lang="de-DE" dirty="0" smtClean="0"/>
              <a:t>.</a:t>
            </a:r>
          </a:p>
          <a:p>
            <a:endParaRPr lang="de-DE" dirty="0"/>
          </a:p>
          <a:p>
            <a:pPr marL="0" indent="0">
              <a:buNone/>
            </a:pPr>
            <a:r>
              <a:rPr lang="de-DE" dirty="0">
                <a:hlinkClick r:id="rId2"/>
              </a:rPr>
              <a:t>http://www.pflegebegleiter.de</a:t>
            </a:r>
            <a:r>
              <a:rPr lang="de-DE" dirty="0" smtClean="0">
                <a:hlinkClick r:id="rId2"/>
              </a:rPr>
              <a:t>/</a:t>
            </a:r>
            <a:endParaRPr lang="de-DE" dirty="0" smtClean="0"/>
          </a:p>
          <a:p>
            <a:pPr marL="0" indent="0">
              <a:buNone/>
            </a:pPr>
            <a:endParaRPr lang="de-DE" dirty="0"/>
          </a:p>
        </p:txBody>
      </p:sp>
    </p:spTree>
    <p:extLst>
      <p:ext uri="{BB962C8B-B14F-4D97-AF65-F5344CB8AC3E}">
        <p14:creationId xmlns:p14="http://schemas.microsoft.com/office/powerpoint/2010/main" val="993937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1200" dirty="0"/>
              <a:t>Bestehende Gesetze zur Förderung des Engagements für Kranke und Pflegebedürftige</a:t>
            </a:r>
            <a:br>
              <a:rPr lang="de-DE" sz="1200" dirty="0"/>
            </a:br>
            <a:r>
              <a:rPr lang="de-DE" sz="1200" dirty="0"/>
              <a:t>Quelle: AG 7 des BBE </a:t>
            </a:r>
          </a:p>
        </p:txBody>
      </p:sp>
      <p:sp>
        <p:nvSpPr>
          <p:cNvPr id="3" name="Inhaltsplatzhalter 2"/>
          <p:cNvSpPr>
            <a:spLocks noGrp="1"/>
          </p:cNvSpPr>
          <p:nvPr>
            <p:ph idx="1"/>
          </p:nvPr>
        </p:nvSpPr>
        <p:spPr/>
        <p:txBody>
          <a:bodyPr>
            <a:normAutofit/>
          </a:bodyPr>
          <a:lstStyle/>
          <a:p>
            <a:pPr marL="0" indent="0">
              <a:buNone/>
            </a:pPr>
            <a:endParaRPr lang="de-DE" dirty="0" smtClean="0"/>
          </a:p>
          <a:p>
            <a:pPr marL="0" indent="0">
              <a:buNone/>
            </a:pPr>
            <a:endParaRPr lang="de-DE" dirty="0"/>
          </a:p>
          <a:p>
            <a:pPr marL="0" indent="0">
              <a:buNone/>
            </a:pPr>
            <a:endParaRPr lang="de-DE" dirty="0" smtClean="0"/>
          </a:p>
          <a:p>
            <a:pPr marL="0" indent="0">
              <a:buNone/>
            </a:pPr>
            <a:endParaRPr lang="de-DE" dirty="0"/>
          </a:p>
          <a:p>
            <a:pPr marL="0" indent="0">
              <a:buNone/>
            </a:pPr>
            <a:endParaRPr lang="de-DE" dirty="0" smtClean="0"/>
          </a:p>
          <a:p>
            <a:pPr marL="0" indent="0">
              <a:buNone/>
            </a:pPr>
            <a:endParaRPr lang="de-DE" dirty="0"/>
          </a:p>
          <a:p>
            <a:pPr marL="0" indent="0">
              <a:buNone/>
            </a:pPr>
            <a:endParaRPr lang="de-DE" dirty="0" smtClean="0"/>
          </a:p>
        </p:txBody>
      </p:sp>
      <p:graphicFrame>
        <p:nvGraphicFramePr>
          <p:cNvPr id="4" name="Tabelle 3"/>
          <p:cNvGraphicFramePr>
            <a:graphicFrameLocks noGrp="1"/>
          </p:cNvGraphicFramePr>
          <p:nvPr>
            <p:extLst>
              <p:ext uri="{D42A27DB-BD31-4B8C-83A1-F6EECF244321}">
                <p14:modId xmlns:p14="http://schemas.microsoft.com/office/powerpoint/2010/main" val="290413063"/>
              </p:ext>
            </p:extLst>
          </p:nvPr>
        </p:nvGraphicFramePr>
        <p:xfrm>
          <a:off x="1187624" y="1052736"/>
          <a:ext cx="6921650" cy="5029160"/>
        </p:xfrm>
        <a:graphic>
          <a:graphicData uri="http://schemas.openxmlformats.org/drawingml/2006/table">
            <a:tbl>
              <a:tblPr firstRow="1" firstCol="1" lastRow="1" lastCol="1" bandRow="1" bandCol="1">
                <a:tableStyleId>{5C22544A-7EE6-4342-B048-85BDC9FD1C3A}</a:tableStyleId>
              </a:tblPr>
              <a:tblGrid>
                <a:gridCol w="1139642"/>
                <a:gridCol w="1759742"/>
                <a:gridCol w="1340755"/>
                <a:gridCol w="1424553"/>
                <a:gridCol w="1256958"/>
              </a:tblGrid>
              <a:tr h="482729">
                <a:tc>
                  <a:txBody>
                    <a:bodyPr/>
                    <a:lstStyle/>
                    <a:p>
                      <a:pPr>
                        <a:spcAft>
                          <a:spcPts val="0"/>
                        </a:spcAft>
                      </a:pPr>
                      <a:r>
                        <a:rPr lang="de-DE" sz="900" dirty="0">
                          <a:effectLst/>
                        </a:rPr>
                        <a:t>Gesetz</a:t>
                      </a:r>
                      <a:endParaRPr lang="de-DE" sz="900" dirty="0">
                        <a:effectLst/>
                        <a:latin typeface="Times New Roman"/>
                        <a:ea typeface="Times New Roman"/>
                      </a:endParaRPr>
                    </a:p>
                  </a:txBody>
                  <a:tcPr marL="50288" marR="50288" marT="50288" marB="50288"/>
                </a:tc>
                <a:tc>
                  <a:txBody>
                    <a:bodyPr/>
                    <a:lstStyle/>
                    <a:p>
                      <a:pPr>
                        <a:spcAft>
                          <a:spcPts val="0"/>
                        </a:spcAft>
                      </a:pPr>
                      <a:r>
                        <a:rPr lang="de-DE" sz="900">
                          <a:effectLst/>
                        </a:rPr>
                        <a:t>Zielsetzungen</a:t>
                      </a:r>
                      <a:endParaRPr lang="de-DE" sz="900">
                        <a:effectLst/>
                        <a:latin typeface="Times New Roman"/>
                        <a:ea typeface="Times New Roman"/>
                      </a:endParaRPr>
                    </a:p>
                  </a:txBody>
                  <a:tcPr marL="50288" marR="50288" marT="50288" marB="50288"/>
                </a:tc>
                <a:tc>
                  <a:txBody>
                    <a:bodyPr/>
                    <a:lstStyle/>
                    <a:p>
                      <a:pPr>
                        <a:spcAft>
                          <a:spcPts val="0"/>
                        </a:spcAft>
                      </a:pPr>
                      <a:r>
                        <a:rPr lang="de-DE" sz="900" dirty="0">
                          <a:effectLst/>
                        </a:rPr>
                        <a:t>Stärken</a:t>
                      </a:r>
                      <a:endParaRPr lang="de-DE" sz="900" dirty="0">
                        <a:effectLst/>
                        <a:latin typeface="Times New Roman"/>
                        <a:ea typeface="Times New Roman"/>
                      </a:endParaRPr>
                    </a:p>
                  </a:txBody>
                  <a:tcPr marL="50288" marR="50288" marT="50288" marB="50288"/>
                </a:tc>
                <a:tc>
                  <a:txBody>
                    <a:bodyPr/>
                    <a:lstStyle/>
                    <a:p>
                      <a:pPr>
                        <a:spcAft>
                          <a:spcPts val="0"/>
                        </a:spcAft>
                      </a:pPr>
                      <a:r>
                        <a:rPr lang="de-DE" sz="900">
                          <a:effectLst/>
                        </a:rPr>
                        <a:t>Schwächen</a:t>
                      </a:r>
                      <a:endParaRPr lang="de-DE" sz="900">
                        <a:effectLst/>
                        <a:latin typeface="Times New Roman"/>
                        <a:ea typeface="Times New Roman"/>
                      </a:endParaRPr>
                    </a:p>
                  </a:txBody>
                  <a:tcPr marL="50288" marR="50288" marT="50288" marB="50288"/>
                </a:tc>
                <a:tc>
                  <a:txBody>
                    <a:bodyPr/>
                    <a:lstStyle/>
                    <a:p>
                      <a:pPr>
                        <a:spcAft>
                          <a:spcPts val="0"/>
                        </a:spcAft>
                      </a:pPr>
                      <a:r>
                        <a:rPr lang="de-DE" sz="900">
                          <a:effectLst/>
                        </a:rPr>
                        <a:t>Perspektive für das </a:t>
                      </a:r>
                      <a:br>
                        <a:rPr lang="de-DE" sz="900">
                          <a:effectLst/>
                        </a:rPr>
                      </a:br>
                      <a:r>
                        <a:rPr lang="de-DE" sz="900">
                          <a:effectLst/>
                        </a:rPr>
                        <a:t>Pflegeengagiertengesetz</a:t>
                      </a:r>
                      <a:endParaRPr lang="de-DE" sz="900">
                        <a:effectLst/>
                        <a:latin typeface="Times New Roman"/>
                        <a:ea typeface="Times New Roman"/>
                      </a:endParaRPr>
                    </a:p>
                  </a:txBody>
                  <a:tcPr marL="50288" marR="50288" marT="50288" marB="50288"/>
                </a:tc>
              </a:tr>
              <a:tr h="870643">
                <a:tc>
                  <a:txBody>
                    <a:bodyPr/>
                    <a:lstStyle/>
                    <a:p>
                      <a:pPr>
                        <a:spcAft>
                          <a:spcPts val="0"/>
                        </a:spcAft>
                      </a:pPr>
                      <a:r>
                        <a:rPr lang="de-DE" sz="900">
                          <a:effectLst/>
                        </a:rPr>
                        <a:t>§ 20 SGB V</a:t>
                      </a:r>
                    </a:p>
                    <a:p>
                      <a:pPr>
                        <a:spcAft>
                          <a:spcPts val="0"/>
                        </a:spcAft>
                      </a:pPr>
                      <a:r>
                        <a:rPr lang="de-DE" sz="900">
                          <a:effectLst/>
                        </a:rPr>
                        <a:t>Prävention und Selbsthilfe</a:t>
                      </a:r>
                    </a:p>
                    <a:p>
                      <a:pPr>
                        <a:spcAft>
                          <a:spcPts val="0"/>
                        </a:spcAft>
                      </a:pPr>
                      <a:r>
                        <a:rPr lang="de-DE" sz="900">
                          <a:effectLst/>
                        </a:rPr>
                        <a:t> </a:t>
                      </a:r>
                      <a:endParaRPr lang="de-DE" sz="900">
                        <a:effectLst/>
                        <a:latin typeface="Times New Roman"/>
                        <a:ea typeface="Times New Roman"/>
                      </a:endParaRPr>
                    </a:p>
                  </a:txBody>
                  <a:tcPr marL="50288" marR="50288" marT="50288" marB="50288"/>
                </a:tc>
                <a:tc>
                  <a:txBody>
                    <a:bodyPr/>
                    <a:lstStyle/>
                    <a:p>
                      <a:pPr>
                        <a:spcAft>
                          <a:spcPts val="0"/>
                        </a:spcAft>
                      </a:pPr>
                      <a:r>
                        <a:rPr lang="de-DE" sz="900">
                          <a:effectLst/>
                        </a:rPr>
                        <a:t>Prävention oder Rehabilitation für bestimmte Krankheiten</a:t>
                      </a:r>
                    </a:p>
                    <a:p>
                      <a:pPr>
                        <a:spcAft>
                          <a:spcPts val="0"/>
                        </a:spcAft>
                      </a:pPr>
                      <a:r>
                        <a:rPr lang="de-DE" sz="900">
                          <a:effectLst/>
                        </a:rPr>
                        <a:t>Das SGB V hat die Gesundheit der Versicherten zum Ziel, Pflegebedürftige werden nur indirekt erreicht</a:t>
                      </a:r>
                      <a:endParaRPr lang="de-DE" sz="900">
                        <a:effectLst/>
                        <a:latin typeface="Times New Roman"/>
                        <a:ea typeface="Times New Roman"/>
                      </a:endParaRPr>
                    </a:p>
                  </a:txBody>
                  <a:tcPr marL="50288" marR="50288" marT="50288" marB="50288"/>
                </a:tc>
                <a:tc>
                  <a:txBody>
                    <a:bodyPr/>
                    <a:lstStyle/>
                    <a:p>
                      <a:pPr>
                        <a:spcAft>
                          <a:spcPts val="0"/>
                        </a:spcAft>
                      </a:pPr>
                      <a:r>
                        <a:rPr lang="de-DE" sz="900">
                          <a:effectLst/>
                        </a:rPr>
                        <a:t>Präventiver Ansatz</a:t>
                      </a:r>
                    </a:p>
                    <a:p>
                      <a:pPr>
                        <a:spcAft>
                          <a:spcPts val="0"/>
                        </a:spcAft>
                      </a:pPr>
                      <a:r>
                        <a:rPr lang="de-DE" sz="900">
                          <a:effectLst/>
                        </a:rPr>
                        <a:t>Selbsthilfegruppen, ‑organisationen und -kontaktstellen werden unmittelbar gefördert</a:t>
                      </a:r>
                      <a:endParaRPr lang="de-DE" sz="900">
                        <a:effectLst/>
                        <a:latin typeface="Times New Roman"/>
                        <a:ea typeface="Times New Roman"/>
                      </a:endParaRPr>
                    </a:p>
                  </a:txBody>
                  <a:tcPr marL="50288" marR="50288" marT="50288" marB="50288"/>
                </a:tc>
                <a:tc>
                  <a:txBody>
                    <a:bodyPr/>
                    <a:lstStyle/>
                    <a:p>
                      <a:pPr>
                        <a:spcAft>
                          <a:spcPts val="0"/>
                        </a:spcAft>
                      </a:pPr>
                      <a:r>
                        <a:rPr lang="de-DE" sz="900">
                          <a:effectLst/>
                        </a:rPr>
                        <a:t>Anfangs nur Einzelmaßnahmen der Krankenkassen, zunächst geringe Ausschöpfung des Förderbetrags</a:t>
                      </a:r>
                      <a:endParaRPr lang="de-DE" sz="900">
                        <a:effectLst/>
                        <a:latin typeface="Times New Roman"/>
                        <a:ea typeface="Times New Roman"/>
                      </a:endParaRPr>
                    </a:p>
                  </a:txBody>
                  <a:tcPr marL="50288" marR="50288" marT="50288" marB="50288"/>
                </a:tc>
                <a:tc>
                  <a:txBody>
                    <a:bodyPr/>
                    <a:lstStyle/>
                    <a:p>
                      <a:pPr>
                        <a:spcAft>
                          <a:spcPts val="0"/>
                        </a:spcAft>
                      </a:pPr>
                      <a:r>
                        <a:rPr lang="de-DE" sz="900">
                          <a:effectLst/>
                        </a:rPr>
                        <a:t>Koordination auf Landes- oder regionale Ebene trägt zur Verbesserung der Ausschöpfung der Fördermittel bei.</a:t>
                      </a:r>
                      <a:endParaRPr lang="de-DE" sz="900">
                        <a:effectLst/>
                        <a:latin typeface="Times New Roman"/>
                        <a:ea typeface="Times New Roman"/>
                      </a:endParaRPr>
                    </a:p>
                  </a:txBody>
                  <a:tcPr marL="50288" marR="50288" marT="50288" marB="50288"/>
                </a:tc>
              </a:tr>
              <a:tr h="741338">
                <a:tc>
                  <a:txBody>
                    <a:bodyPr/>
                    <a:lstStyle/>
                    <a:p>
                      <a:pPr>
                        <a:spcAft>
                          <a:spcPts val="0"/>
                        </a:spcAft>
                      </a:pPr>
                      <a:r>
                        <a:rPr lang="de-DE" sz="900">
                          <a:effectLst/>
                        </a:rPr>
                        <a:t>Präventionsgesetz</a:t>
                      </a:r>
                    </a:p>
                    <a:p>
                      <a:pPr>
                        <a:spcAft>
                          <a:spcPts val="0"/>
                        </a:spcAft>
                      </a:pPr>
                      <a:r>
                        <a:rPr lang="de-DE" sz="900">
                          <a:effectLst/>
                        </a:rPr>
                        <a:t>(noch im parlamentarischen Verfahren)</a:t>
                      </a:r>
                      <a:endParaRPr lang="de-DE" sz="900">
                        <a:effectLst/>
                        <a:latin typeface="Times New Roman"/>
                        <a:ea typeface="Times New Roman"/>
                      </a:endParaRPr>
                    </a:p>
                  </a:txBody>
                  <a:tcPr marL="50288" marR="50288" marT="50288" marB="50288"/>
                </a:tc>
                <a:tc>
                  <a:txBody>
                    <a:bodyPr/>
                    <a:lstStyle/>
                    <a:p>
                      <a:pPr>
                        <a:spcAft>
                          <a:spcPts val="0"/>
                        </a:spcAft>
                      </a:pPr>
                      <a:r>
                        <a:rPr lang="de-DE" sz="900">
                          <a:effectLst/>
                        </a:rPr>
                        <a:t>Primäre Prävention und Gesundheitsförderung</a:t>
                      </a:r>
                    </a:p>
                    <a:p>
                      <a:pPr>
                        <a:spcAft>
                          <a:spcPts val="0"/>
                        </a:spcAft>
                      </a:pPr>
                      <a:r>
                        <a:rPr lang="de-DE" sz="900">
                          <a:effectLst/>
                        </a:rPr>
                        <a:t>SGB V, Pflegebedürftige werden nur indirekt erreicht</a:t>
                      </a:r>
                      <a:endParaRPr lang="de-DE" sz="900">
                        <a:effectLst/>
                        <a:latin typeface="Times New Roman"/>
                        <a:ea typeface="Times New Roman"/>
                      </a:endParaRPr>
                    </a:p>
                  </a:txBody>
                  <a:tcPr marL="50288" marR="50288" marT="50288" marB="50288"/>
                </a:tc>
                <a:tc>
                  <a:txBody>
                    <a:bodyPr/>
                    <a:lstStyle/>
                    <a:p>
                      <a:pPr>
                        <a:spcAft>
                          <a:spcPts val="0"/>
                        </a:spcAft>
                      </a:pPr>
                      <a:r>
                        <a:rPr lang="de-DE" sz="900">
                          <a:effectLst/>
                        </a:rPr>
                        <a:t>Verhinderung chronischer Krankheiten, präventiver und Lebensweltorientierter Ansatz</a:t>
                      </a:r>
                      <a:endParaRPr lang="de-DE" sz="900">
                        <a:effectLst/>
                        <a:latin typeface="Times New Roman"/>
                        <a:ea typeface="Times New Roman"/>
                      </a:endParaRPr>
                    </a:p>
                  </a:txBody>
                  <a:tcPr marL="50288" marR="50288" marT="50288" marB="50288"/>
                </a:tc>
                <a:tc>
                  <a:txBody>
                    <a:bodyPr/>
                    <a:lstStyle/>
                    <a:p>
                      <a:pPr>
                        <a:spcAft>
                          <a:spcPts val="0"/>
                        </a:spcAft>
                      </a:pPr>
                      <a:r>
                        <a:rPr lang="de-DE" sz="900">
                          <a:effectLst/>
                        </a:rPr>
                        <a:t>Bürokratischer Aufwand (Gesetz noch im parlamentarischen Verfahren)</a:t>
                      </a:r>
                      <a:endParaRPr lang="de-DE" sz="900">
                        <a:effectLst/>
                        <a:latin typeface="Times New Roman"/>
                        <a:ea typeface="Times New Roman"/>
                      </a:endParaRPr>
                    </a:p>
                  </a:txBody>
                  <a:tcPr marL="50288" marR="50288" marT="50288" marB="50288"/>
                </a:tc>
                <a:tc>
                  <a:txBody>
                    <a:bodyPr/>
                    <a:lstStyle/>
                    <a:p>
                      <a:pPr>
                        <a:spcAft>
                          <a:spcPts val="0"/>
                        </a:spcAft>
                      </a:pPr>
                      <a:r>
                        <a:rPr lang="de-DE" sz="900">
                          <a:effectLst/>
                        </a:rPr>
                        <a:t>Lebensweltorientierten Ansatz übernehmen, bürokratischen Aufwand vermeiden</a:t>
                      </a:r>
                      <a:endParaRPr lang="de-DE" sz="900">
                        <a:effectLst/>
                        <a:latin typeface="Times New Roman"/>
                        <a:ea typeface="Times New Roman"/>
                      </a:endParaRPr>
                    </a:p>
                  </a:txBody>
                  <a:tcPr marL="50288" marR="50288" marT="50288" marB="50288"/>
                </a:tc>
              </a:tr>
              <a:tr h="1258556">
                <a:tc>
                  <a:txBody>
                    <a:bodyPr/>
                    <a:lstStyle/>
                    <a:p>
                      <a:pPr>
                        <a:spcAft>
                          <a:spcPts val="0"/>
                        </a:spcAft>
                      </a:pPr>
                      <a:r>
                        <a:rPr lang="de-DE" sz="900">
                          <a:effectLst/>
                        </a:rPr>
                        <a:t>§ 39a SGB V</a:t>
                      </a:r>
                    </a:p>
                    <a:p>
                      <a:pPr>
                        <a:spcAft>
                          <a:spcPts val="0"/>
                        </a:spcAft>
                      </a:pPr>
                      <a:r>
                        <a:rPr lang="de-DE" sz="900">
                          <a:effectLst/>
                        </a:rPr>
                        <a:t>Stationäre und ambulante Hospizleistungen</a:t>
                      </a:r>
                    </a:p>
                    <a:p>
                      <a:pPr>
                        <a:spcAft>
                          <a:spcPts val="0"/>
                        </a:spcAft>
                      </a:pPr>
                      <a:r>
                        <a:rPr lang="de-DE" sz="900">
                          <a:effectLst/>
                        </a:rPr>
                        <a:t> </a:t>
                      </a:r>
                      <a:endParaRPr lang="de-DE" sz="900">
                        <a:effectLst/>
                        <a:latin typeface="Times New Roman"/>
                        <a:ea typeface="Times New Roman"/>
                      </a:endParaRPr>
                    </a:p>
                  </a:txBody>
                  <a:tcPr marL="50288" marR="50288" marT="50288" marB="50288"/>
                </a:tc>
                <a:tc>
                  <a:txBody>
                    <a:bodyPr/>
                    <a:lstStyle/>
                    <a:p>
                      <a:pPr>
                        <a:spcAft>
                          <a:spcPts val="0"/>
                        </a:spcAft>
                      </a:pPr>
                      <a:r>
                        <a:rPr lang="de-DE" sz="900">
                          <a:effectLst/>
                        </a:rPr>
                        <a:t>Sterbebegleitung</a:t>
                      </a:r>
                    </a:p>
                    <a:p>
                      <a:pPr marL="342900" lvl="0" indent="-342900">
                        <a:spcAft>
                          <a:spcPts val="0"/>
                        </a:spcAft>
                        <a:buFont typeface="Symbol"/>
                        <a:buChar char=""/>
                        <a:tabLst>
                          <a:tab pos="228600" algn="l"/>
                        </a:tabLst>
                      </a:pPr>
                      <a:r>
                        <a:rPr lang="de-DE" sz="900">
                          <a:effectLst/>
                        </a:rPr>
                        <a:t>in stationäre Hospizen</a:t>
                      </a:r>
                    </a:p>
                    <a:p>
                      <a:pPr marL="342900" lvl="0" indent="-342900">
                        <a:spcAft>
                          <a:spcPts val="0"/>
                        </a:spcAft>
                        <a:buFont typeface="Symbol"/>
                        <a:buChar char=""/>
                        <a:tabLst>
                          <a:tab pos="228600" algn="l"/>
                        </a:tabLst>
                      </a:pPr>
                      <a:r>
                        <a:rPr lang="de-DE" sz="900">
                          <a:effectLst/>
                        </a:rPr>
                        <a:t>in häuslicher Umgebung</a:t>
                      </a:r>
                    </a:p>
                    <a:p>
                      <a:pPr>
                        <a:spcAft>
                          <a:spcPts val="0"/>
                        </a:spcAft>
                      </a:pPr>
                      <a:r>
                        <a:rPr lang="de-DE" sz="900">
                          <a:effectLst/>
                        </a:rPr>
                        <a:t>SGB V, Pflegebedürftige werden nur indirekt erreicht</a:t>
                      </a:r>
                      <a:endParaRPr lang="de-DE" sz="900">
                        <a:effectLst/>
                        <a:latin typeface="Times New Roman"/>
                        <a:ea typeface="Times New Roman"/>
                      </a:endParaRPr>
                    </a:p>
                  </a:txBody>
                  <a:tcPr marL="50288" marR="50288" marT="50288" marB="50288"/>
                </a:tc>
                <a:tc>
                  <a:txBody>
                    <a:bodyPr/>
                    <a:lstStyle/>
                    <a:p>
                      <a:pPr>
                        <a:spcAft>
                          <a:spcPts val="0"/>
                        </a:spcAft>
                      </a:pPr>
                      <a:r>
                        <a:rPr lang="de-DE" sz="900">
                          <a:effectLst/>
                        </a:rPr>
                        <a:t>Bürgerschaftliches Engagement in der Hospizbewegung wird unmittelbar gefördert</a:t>
                      </a:r>
                    </a:p>
                    <a:p>
                      <a:pPr>
                        <a:spcAft>
                          <a:spcPts val="0"/>
                        </a:spcAft>
                      </a:pPr>
                      <a:r>
                        <a:rPr lang="de-DE" sz="900">
                          <a:effectLst/>
                        </a:rPr>
                        <a:t> </a:t>
                      </a:r>
                      <a:endParaRPr lang="de-DE" sz="900">
                        <a:effectLst/>
                        <a:latin typeface="Times New Roman"/>
                        <a:ea typeface="Times New Roman"/>
                      </a:endParaRPr>
                    </a:p>
                  </a:txBody>
                  <a:tcPr marL="50288" marR="50288" marT="50288" marB="50288"/>
                </a:tc>
                <a:tc>
                  <a:txBody>
                    <a:bodyPr/>
                    <a:lstStyle/>
                    <a:p>
                      <a:pPr>
                        <a:spcAft>
                          <a:spcPts val="0"/>
                        </a:spcAft>
                      </a:pPr>
                      <a:r>
                        <a:rPr lang="de-DE" sz="900">
                          <a:effectLst/>
                        </a:rPr>
                        <a:t>Fördervoraussetzungen hochschwellig (Fachkräfte mit aufwändiger Fortbildung, mindestens 15 Mitglieder je Gruppe)</a:t>
                      </a:r>
                    </a:p>
                    <a:p>
                      <a:pPr>
                        <a:spcAft>
                          <a:spcPts val="0"/>
                        </a:spcAft>
                      </a:pPr>
                      <a:r>
                        <a:rPr lang="de-DE" sz="900">
                          <a:effectLst/>
                        </a:rPr>
                        <a:t>Förderung der Begleitung Sterbender in Krankenhäusern und Pflegeheimen nicht möglich</a:t>
                      </a:r>
                      <a:endParaRPr lang="de-DE" sz="900">
                        <a:effectLst/>
                        <a:latin typeface="Times New Roman"/>
                        <a:ea typeface="Times New Roman"/>
                      </a:endParaRPr>
                    </a:p>
                  </a:txBody>
                  <a:tcPr marL="50288" marR="50288" marT="50288" marB="50288"/>
                </a:tc>
                <a:tc>
                  <a:txBody>
                    <a:bodyPr/>
                    <a:lstStyle/>
                    <a:p>
                      <a:pPr>
                        <a:spcAft>
                          <a:spcPts val="0"/>
                        </a:spcAft>
                      </a:pPr>
                      <a:r>
                        <a:rPr lang="de-DE" sz="900">
                          <a:effectLst/>
                        </a:rPr>
                        <a:t>Fördervoraussetzungen niedrigschwelliger gestalten.</a:t>
                      </a:r>
                    </a:p>
                    <a:p>
                      <a:pPr>
                        <a:spcAft>
                          <a:spcPts val="0"/>
                        </a:spcAft>
                      </a:pPr>
                      <a:r>
                        <a:rPr lang="de-DE" sz="900">
                          <a:effectLst/>
                        </a:rPr>
                        <a:t>Sterbebegleitung in Pflegeheimen ermöglichen</a:t>
                      </a:r>
                      <a:endParaRPr lang="de-DE" sz="900">
                        <a:effectLst/>
                        <a:latin typeface="Times New Roman"/>
                        <a:ea typeface="Times New Roman"/>
                      </a:endParaRPr>
                    </a:p>
                  </a:txBody>
                  <a:tcPr marL="50288" marR="50288" marT="50288" marB="50288"/>
                </a:tc>
              </a:tr>
              <a:tr h="1387861">
                <a:tc>
                  <a:txBody>
                    <a:bodyPr/>
                    <a:lstStyle/>
                    <a:p>
                      <a:pPr>
                        <a:spcAft>
                          <a:spcPts val="0"/>
                        </a:spcAft>
                      </a:pPr>
                      <a:r>
                        <a:rPr lang="de-DE" sz="900">
                          <a:effectLst/>
                        </a:rPr>
                        <a:t>§§ 45a bis 45c SGB XI</a:t>
                      </a:r>
                    </a:p>
                    <a:p>
                      <a:pPr>
                        <a:spcAft>
                          <a:spcPts val="0"/>
                        </a:spcAft>
                      </a:pPr>
                      <a:r>
                        <a:rPr lang="de-DE" sz="900">
                          <a:effectLst/>
                        </a:rPr>
                        <a:t>Zusätzliche Betreuungsleistungen, Weiterentwicklung der Versorgungsstrukturen</a:t>
                      </a:r>
                    </a:p>
                    <a:p>
                      <a:pPr>
                        <a:spcAft>
                          <a:spcPts val="0"/>
                        </a:spcAft>
                      </a:pPr>
                      <a:r>
                        <a:rPr lang="de-DE" sz="900">
                          <a:effectLst/>
                        </a:rPr>
                        <a:t> </a:t>
                      </a:r>
                      <a:endParaRPr lang="de-DE" sz="900">
                        <a:effectLst/>
                        <a:latin typeface="Times New Roman"/>
                        <a:ea typeface="Times New Roman"/>
                      </a:endParaRPr>
                    </a:p>
                  </a:txBody>
                  <a:tcPr marL="50288" marR="50288" marT="50288" marB="50288"/>
                </a:tc>
                <a:tc>
                  <a:txBody>
                    <a:bodyPr/>
                    <a:lstStyle/>
                    <a:p>
                      <a:pPr>
                        <a:spcAft>
                          <a:spcPts val="0"/>
                        </a:spcAft>
                      </a:pPr>
                      <a:r>
                        <a:rPr lang="de-DE" sz="900">
                          <a:effectLst/>
                        </a:rPr>
                        <a:t>Niedrigschwellige Betreuung Demenzkranker, Unterstützung pflegender Angehöriger</a:t>
                      </a:r>
                    </a:p>
                    <a:p>
                      <a:pPr>
                        <a:spcAft>
                          <a:spcPts val="0"/>
                        </a:spcAft>
                      </a:pPr>
                      <a:r>
                        <a:rPr lang="de-DE" sz="900">
                          <a:effectLst/>
                        </a:rPr>
                        <a:t>Somatisch Pflegebedürftige und Pflegebedürftige in stationären Pflegeeinrichtungen werden nicht erreicht</a:t>
                      </a:r>
                      <a:endParaRPr lang="de-DE" sz="900">
                        <a:effectLst/>
                        <a:latin typeface="Times New Roman"/>
                        <a:ea typeface="Times New Roman"/>
                      </a:endParaRPr>
                    </a:p>
                  </a:txBody>
                  <a:tcPr marL="50288" marR="50288" marT="50288" marB="50288"/>
                </a:tc>
                <a:tc>
                  <a:txBody>
                    <a:bodyPr/>
                    <a:lstStyle/>
                    <a:p>
                      <a:pPr>
                        <a:spcAft>
                          <a:spcPts val="0"/>
                        </a:spcAft>
                      </a:pPr>
                      <a:r>
                        <a:rPr lang="de-DE" sz="900" dirty="0">
                          <a:effectLst/>
                        </a:rPr>
                        <a:t>Niedrigschwelliger Ansatz, Weiterentwicklung der Pflegeinfrastruktur, Modellvorhaben sind möglich</a:t>
                      </a:r>
                    </a:p>
                    <a:p>
                      <a:pPr>
                        <a:spcAft>
                          <a:spcPts val="0"/>
                        </a:spcAft>
                      </a:pPr>
                      <a:r>
                        <a:rPr lang="de-DE" sz="900" dirty="0">
                          <a:effectLst/>
                        </a:rPr>
                        <a:t>Bürgerschaftliches Engagement für Demenzkranke wird unmittelbar gefördert</a:t>
                      </a:r>
                      <a:endParaRPr lang="de-DE" sz="900" dirty="0">
                        <a:effectLst/>
                        <a:latin typeface="Times New Roman"/>
                        <a:ea typeface="Times New Roman"/>
                      </a:endParaRPr>
                    </a:p>
                  </a:txBody>
                  <a:tcPr marL="50288" marR="50288" marT="50288" marB="50288"/>
                </a:tc>
                <a:tc>
                  <a:txBody>
                    <a:bodyPr/>
                    <a:lstStyle/>
                    <a:p>
                      <a:pPr>
                        <a:spcAft>
                          <a:spcPts val="0"/>
                        </a:spcAft>
                      </a:pPr>
                      <a:r>
                        <a:rPr lang="de-DE" sz="900" dirty="0">
                          <a:effectLst/>
                        </a:rPr>
                        <a:t>Aufwändiges Förderverfahren für vergleichsweise geringe Einzelförderbeträge. Fördervoraussetzung: </a:t>
                      </a:r>
                      <a:r>
                        <a:rPr lang="de-DE" sz="900" dirty="0" err="1">
                          <a:effectLst/>
                        </a:rPr>
                        <a:t>Kofinanzierung</a:t>
                      </a:r>
                      <a:r>
                        <a:rPr lang="de-DE" sz="900" dirty="0">
                          <a:effectLst/>
                        </a:rPr>
                        <a:t> durch Länder oder Kommunen oder Arbeitsverwaltung</a:t>
                      </a:r>
                      <a:endParaRPr lang="de-DE" sz="900" dirty="0">
                        <a:effectLst/>
                        <a:latin typeface="Times New Roman"/>
                        <a:ea typeface="Times New Roman"/>
                      </a:endParaRPr>
                    </a:p>
                  </a:txBody>
                  <a:tcPr marL="50288" marR="50288" marT="50288" marB="50288"/>
                </a:tc>
                <a:tc>
                  <a:txBody>
                    <a:bodyPr/>
                    <a:lstStyle/>
                    <a:p>
                      <a:pPr>
                        <a:spcAft>
                          <a:spcPts val="0"/>
                        </a:spcAft>
                      </a:pPr>
                      <a:r>
                        <a:rPr lang="de-DE" sz="900" dirty="0">
                          <a:effectLst/>
                        </a:rPr>
                        <a:t>Pflegebedürftige ohne erheblichen allgemeinen Betreuungsaufwand sowie Pflegebedürftige in Heimen einbeziehen.</a:t>
                      </a:r>
                    </a:p>
                    <a:p>
                      <a:pPr>
                        <a:spcAft>
                          <a:spcPts val="0"/>
                        </a:spcAft>
                      </a:pPr>
                      <a:r>
                        <a:rPr lang="de-DE" sz="900" dirty="0">
                          <a:effectLst/>
                        </a:rPr>
                        <a:t>Koordination auf Ebene der Länder oder Regionen ausdrücklich vorsehen.</a:t>
                      </a:r>
                      <a:endParaRPr lang="de-DE" sz="900" dirty="0">
                        <a:effectLst/>
                        <a:latin typeface="Times New Roman"/>
                        <a:ea typeface="Times New Roman"/>
                      </a:endParaRPr>
                    </a:p>
                  </a:txBody>
                  <a:tcPr marL="50288" marR="50288" marT="50288" marB="50288"/>
                </a:tc>
              </a:tr>
            </a:tbl>
          </a:graphicData>
        </a:graphic>
      </p:graphicFrame>
      <p:sp>
        <p:nvSpPr>
          <p:cNvPr id="5" name="Rectangle 1"/>
          <p:cNvSpPr>
            <a:spLocks noChangeArrowheads="1"/>
          </p:cNvSpPr>
          <p:nvPr/>
        </p:nvSpPr>
        <p:spPr bwMode="auto">
          <a:xfrm>
            <a:off x="1111250" y="14176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8294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fontScale="70000" lnSpcReduction="20000"/>
          </a:bodyPr>
          <a:lstStyle/>
          <a:p>
            <a:pPr marL="0" indent="0">
              <a:buNone/>
            </a:pPr>
            <a:r>
              <a:rPr lang="de-DE" b="1" dirty="0"/>
              <a:t>Die Reformdiskussionen in der AG „Wandel des Sozialstaats“ des BBE:</a:t>
            </a:r>
          </a:p>
          <a:p>
            <a:pPr>
              <a:buFontTx/>
              <a:buChar char="-"/>
            </a:pPr>
            <a:r>
              <a:rPr lang="de-DE" dirty="0" smtClean="0"/>
              <a:t>45 d: </a:t>
            </a:r>
            <a:r>
              <a:rPr lang="de-DE" dirty="0" err="1" smtClean="0"/>
              <a:t>Kofinanzierung</a:t>
            </a:r>
            <a:r>
              <a:rPr lang="de-DE" dirty="0" smtClean="0"/>
              <a:t> als Problem, Erweiterung  </a:t>
            </a:r>
          </a:p>
          <a:p>
            <a:pPr marL="0" indent="0">
              <a:buNone/>
            </a:pPr>
            <a:r>
              <a:rPr lang="de-DE" dirty="0"/>
              <a:t> </a:t>
            </a:r>
            <a:r>
              <a:rPr lang="de-DE" dirty="0" smtClean="0"/>
              <a:t>    der </a:t>
            </a:r>
            <a:r>
              <a:rPr lang="de-DE" dirty="0" err="1" smtClean="0"/>
              <a:t>kofinanzierenden</a:t>
            </a:r>
            <a:r>
              <a:rPr lang="de-DE" dirty="0" smtClean="0"/>
              <a:t> Organisationen als eine mögliche</a:t>
            </a:r>
          </a:p>
          <a:p>
            <a:pPr marL="0" indent="0">
              <a:buNone/>
            </a:pPr>
            <a:r>
              <a:rPr lang="de-DE" dirty="0" smtClean="0"/>
              <a:t>      Lösung </a:t>
            </a:r>
          </a:p>
          <a:p>
            <a:pPr>
              <a:buFontTx/>
              <a:buChar char="-"/>
            </a:pPr>
            <a:r>
              <a:rPr lang="de-DE" dirty="0" smtClean="0"/>
              <a:t>Monetarisierung als Gefährdung des Eigensinns des Engagements</a:t>
            </a:r>
          </a:p>
          <a:p>
            <a:pPr>
              <a:buFontTx/>
              <a:buChar char="-"/>
            </a:pPr>
            <a:r>
              <a:rPr lang="de-DE" dirty="0" smtClean="0"/>
              <a:t>Kriterien für Trennschärfe der Übergänge von Erwerbsarbeit und Engagement</a:t>
            </a:r>
          </a:p>
          <a:p>
            <a:pPr>
              <a:buFontTx/>
              <a:buChar char="-"/>
            </a:pPr>
            <a:r>
              <a:rPr lang="de-DE" dirty="0" smtClean="0"/>
              <a:t>Missbrauch des Bundesfreiwilligendienstes als „Ersatz des Ersatzdienstes</a:t>
            </a:r>
          </a:p>
          <a:p>
            <a:pPr>
              <a:buFontTx/>
              <a:buChar char="-"/>
            </a:pPr>
            <a:r>
              <a:rPr lang="de-DE" dirty="0" smtClean="0"/>
              <a:t>Rolle des Engagements in der Arbeitsmarkt- und Beschäftigungspolitik</a:t>
            </a:r>
          </a:p>
          <a:p>
            <a:pPr>
              <a:buFontTx/>
              <a:buChar char="-"/>
            </a:pPr>
            <a:endParaRPr lang="de-DE" dirty="0" smtClean="0"/>
          </a:p>
          <a:p>
            <a:pPr>
              <a:buFontTx/>
              <a:buChar char="-"/>
            </a:pPr>
            <a:endParaRPr lang="de-DE" dirty="0" smtClean="0"/>
          </a:p>
          <a:p>
            <a:pPr marL="0" indent="0">
              <a:buNone/>
            </a:pPr>
            <a:endParaRPr lang="de-DE" dirty="0"/>
          </a:p>
        </p:txBody>
      </p:sp>
    </p:spTree>
    <p:extLst>
      <p:ext uri="{BB962C8B-B14F-4D97-AF65-F5344CB8AC3E}">
        <p14:creationId xmlns:p14="http://schemas.microsoft.com/office/powerpoint/2010/main" val="370246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fontScale="62500" lnSpcReduction="20000"/>
          </a:bodyPr>
          <a:lstStyle/>
          <a:p>
            <a:pPr marL="0" indent="0">
              <a:buNone/>
            </a:pPr>
            <a:r>
              <a:rPr lang="de-DE" b="1" dirty="0" smtClean="0"/>
              <a:t>Herausforderungen für ein gutes Miteinander von Engagement und Pflegeberufen</a:t>
            </a:r>
          </a:p>
          <a:p>
            <a:pPr>
              <a:buFontTx/>
              <a:buChar char="-"/>
            </a:pPr>
            <a:r>
              <a:rPr lang="de-DE" dirty="0" smtClean="0"/>
              <a:t>Bessere Ausstattung der Pflegeberufe</a:t>
            </a:r>
          </a:p>
          <a:p>
            <a:pPr>
              <a:buFontTx/>
              <a:buChar char="-"/>
            </a:pPr>
            <a:r>
              <a:rPr lang="de-DE" dirty="0" smtClean="0"/>
              <a:t>Systematische Integration der das Engagement betreffenden Fragen in die Ausbildung von Fachkräften der Pflege</a:t>
            </a:r>
          </a:p>
          <a:p>
            <a:pPr>
              <a:buFontTx/>
              <a:buChar char="-"/>
            </a:pPr>
            <a:r>
              <a:rPr lang="de-DE" dirty="0" smtClean="0"/>
              <a:t>Stärkung eines professionellen Freiwilligenmanagement in den Trägerstrukturen und Einrichtungen, die mit Engagement in der Pflege arbeiten</a:t>
            </a:r>
          </a:p>
          <a:p>
            <a:pPr>
              <a:buFontTx/>
              <a:buChar char="-"/>
            </a:pPr>
            <a:r>
              <a:rPr lang="de-DE" dirty="0" smtClean="0"/>
              <a:t>Stärkung </a:t>
            </a:r>
            <a:r>
              <a:rPr lang="de-DE" dirty="0" err="1" smtClean="0"/>
              <a:t>engagementfördernder</a:t>
            </a:r>
            <a:r>
              <a:rPr lang="de-DE" dirty="0" smtClean="0"/>
              <a:t> Infrastruktureinrichtungen</a:t>
            </a:r>
          </a:p>
          <a:p>
            <a:pPr>
              <a:buFontTx/>
              <a:buChar char="-"/>
            </a:pPr>
            <a:r>
              <a:rPr lang="de-DE" dirty="0" smtClean="0"/>
              <a:t>Besondere </a:t>
            </a:r>
            <a:r>
              <a:rPr lang="de-DE" dirty="0"/>
              <a:t>H</a:t>
            </a:r>
            <a:r>
              <a:rPr lang="de-DE" dirty="0" smtClean="0"/>
              <a:t>erausforderungen für Kooperationsformen des </a:t>
            </a:r>
            <a:r>
              <a:rPr lang="de-DE" dirty="0" err="1"/>
              <a:t>W</a:t>
            </a:r>
            <a:r>
              <a:rPr lang="de-DE" dirty="0" err="1" smtClean="0"/>
              <a:t>elfare</a:t>
            </a:r>
            <a:r>
              <a:rPr lang="de-DE" dirty="0" smtClean="0"/>
              <a:t> Mix insbesondere im ländlichen Raum</a:t>
            </a:r>
          </a:p>
          <a:p>
            <a:pPr>
              <a:buFontTx/>
              <a:buChar char="-"/>
            </a:pPr>
            <a:r>
              <a:rPr lang="de-DE" dirty="0" smtClean="0"/>
              <a:t>Entwicklung von v.a. lokalen Plattformen zur Abstimmung des </a:t>
            </a:r>
            <a:r>
              <a:rPr lang="de-DE" dirty="0" err="1" smtClean="0"/>
              <a:t>Welfare</a:t>
            </a:r>
            <a:r>
              <a:rPr lang="de-DE" dirty="0" smtClean="0"/>
              <a:t> Mix in der Pflege wie auch in anderen Bereichen des </a:t>
            </a:r>
            <a:r>
              <a:rPr lang="de-DE" dirty="0" err="1" smtClean="0"/>
              <a:t>Welfare</a:t>
            </a:r>
            <a:r>
              <a:rPr lang="de-DE" dirty="0" smtClean="0"/>
              <a:t> Mix</a:t>
            </a:r>
          </a:p>
          <a:p>
            <a:pPr>
              <a:buFontTx/>
              <a:buChar char="-"/>
            </a:pPr>
            <a:r>
              <a:rPr lang="de-DE" dirty="0" smtClean="0"/>
              <a:t>Keine Monetarisierung des Engagements! Aber: </a:t>
            </a:r>
            <a:r>
              <a:rPr lang="de-DE" u="sng" dirty="0" smtClean="0"/>
              <a:t>Soziale Grundsicherung</a:t>
            </a:r>
            <a:r>
              <a:rPr lang="de-DE" dirty="0" smtClean="0"/>
              <a:t>, Kostenerstattung, Fortbildung, Anerkennung</a:t>
            </a:r>
          </a:p>
          <a:p>
            <a:pPr>
              <a:buFontTx/>
              <a:buChar char="-"/>
            </a:pPr>
            <a:r>
              <a:rPr lang="de-DE" dirty="0" smtClean="0"/>
              <a:t>Abkehr von Instrumentalisierungen des Engagements</a:t>
            </a:r>
          </a:p>
          <a:p>
            <a:pPr>
              <a:buFontTx/>
              <a:buChar char="-"/>
            </a:pPr>
            <a:endParaRPr lang="de-DE" dirty="0" smtClean="0"/>
          </a:p>
          <a:p>
            <a:pPr>
              <a:buFontTx/>
              <a:buChar char="-"/>
            </a:pPr>
            <a:endParaRPr lang="de-DE" dirty="0" smtClean="0"/>
          </a:p>
          <a:p>
            <a:pPr marL="0" indent="0">
              <a:buNone/>
            </a:pPr>
            <a:endParaRPr lang="de-DE" dirty="0"/>
          </a:p>
          <a:p>
            <a:pPr marL="0" indent="0">
              <a:buNone/>
            </a:pPr>
            <a:endParaRPr lang="de-DE" dirty="0"/>
          </a:p>
        </p:txBody>
      </p:sp>
    </p:spTree>
    <p:extLst>
      <p:ext uri="{BB962C8B-B14F-4D97-AF65-F5344CB8AC3E}">
        <p14:creationId xmlns:p14="http://schemas.microsoft.com/office/powerpoint/2010/main" val="1840032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Ausblick</a:t>
            </a:r>
            <a:endParaRPr lang="de-DE" dirty="0"/>
          </a:p>
        </p:txBody>
      </p:sp>
      <p:sp>
        <p:nvSpPr>
          <p:cNvPr id="3" name="Inhaltsplatzhalter 2"/>
          <p:cNvSpPr>
            <a:spLocks noGrp="1"/>
          </p:cNvSpPr>
          <p:nvPr>
            <p:ph idx="1"/>
          </p:nvPr>
        </p:nvSpPr>
        <p:spPr/>
        <p:txBody>
          <a:bodyPr>
            <a:normAutofit lnSpcReduction="10000"/>
          </a:bodyPr>
          <a:lstStyle/>
          <a:p>
            <a:pPr marL="0" indent="0">
              <a:buNone/>
            </a:pPr>
            <a:r>
              <a:rPr lang="de-DE" dirty="0" smtClean="0"/>
              <a:t>- Die Rolle des Engagements in der Pflege ist von  wachsender Bedeutung. </a:t>
            </a:r>
          </a:p>
          <a:p>
            <a:pPr marL="0" indent="0">
              <a:buNone/>
            </a:pPr>
            <a:r>
              <a:rPr lang="de-DE" dirty="0" smtClean="0"/>
              <a:t>- Die Wahrung des „Eigensinns“ des freiwilligen Engagements ist bei dieser wachsenden Beanspruchung eine zwingende Voraussetzung</a:t>
            </a:r>
          </a:p>
          <a:p>
            <a:pPr>
              <a:buFontTx/>
              <a:buChar char="-"/>
            </a:pPr>
            <a:r>
              <a:rPr lang="de-DE" dirty="0" smtClean="0"/>
              <a:t>Instrumentelle Zugriffe auf das Engagement, Monetarisierung des Engagements oder seine „Verdienstlichung“ i.R. des Bundesfreiwilligen-dienstes sind Sackgassen der Entwicklung</a:t>
            </a:r>
          </a:p>
          <a:p>
            <a:pPr>
              <a:buFontTx/>
              <a:buChar char="-"/>
            </a:pPr>
            <a:endParaRPr lang="de-DE" dirty="0" smtClean="0"/>
          </a:p>
          <a:p>
            <a:pPr marL="0" indent="0">
              <a:buNone/>
            </a:pPr>
            <a:endParaRPr lang="de-DE" dirty="0" smtClean="0"/>
          </a:p>
          <a:p>
            <a:pPr marL="0" indent="0">
              <a:buNone/>
            </a:pPr>
            <a:endParaRPr lang="de-DE" dirty="0"/>
          </a:p>
        </p:txBody>
      </p:sp>
    </p:spTree>
    <p:extLst>
      <p:ext uri="{BB962C8B-B14F-4D97-AF65-F5344CB8AC3E}">
        <p14:creationId xmlns:p14="http://schemas.microsoft.com/office/powerpoint/2010/main" val="41185678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000" dirty="0" smtClean="0"/>
              <a:t>Infrastrukturbedarfe und Einbindung der </a:t>
            </a:r>
            <a:r>
              <a:rPr lang="de-DE" sz="2000" dirty="0" err="1" smtClean="0"/>
              <a:t>Engagementstrukturen</a:t>
            </a:r>
            <a:r>
              <a:rPr lang="de-DE" sz="2000" dirty="0" smtClean="0"/>
              <a:t> auf Augenhöhe</a:t>
            </a:r>
            <a:endParaRPr lang="de-DE" sz="2000" dirty="0"/>
          </a:p>
        </p:txBody>
      </p:sp>
      <p:sp>
        <p:nvSpPr>
          <p:cNvPr id="3" name="Inhaltsplatzhalter 2"/>
          <p:cNvSpPr>
            <a:spLocks noGrp="1"/>
          </p:cNvSpPr>
          <p:nvPr>
            <p:ph idx="1"/>
          </p:nvPr>
        </p:nvSpPr>
        <p:spPr/>
        <p:txBody>
          <a:bodyPr>
            <a:normAutofit fontScale="77500" lnSpcReduction="20000"/>
          </a:bodyPr>
          <a:lstStyle/>
          <a:p>
            <a:r>
              <a:rPr lang="de-DE" dirty="0" smtClean="0"/>
              <a:t>Die </a:t>
            </a:r>
            <a:r>
              <a:rPr lang="de-DE" dirty="0" err="1" smtClean="0"/>
              <a:t>engagementfördernden</a:t>
            </a:r>
            <a:r>
              <a:rPr lang="de-DE" dirty="0" smtClean="0"/>
              <a:t> Infrastruktureinrichtungen sind für die anstehenden Aufgaben ebenso zu stärken wie ein gutes Freiwilligenmanagement in den Einrichtungen und Trägerstrukturen</a:t>
            </a:r>
          </a:p>
          <a:p>
            <a:r>
              <a:rPr lang="de-DE" dirty="0" smtClean="0"/>
              <a:t>Die Rahmenbedingungen der Engagementförderung in der Pflege sind fortzuentwickeln</a:t>
            </a:r>
          </a:p>
          <a:p>
            <a:r>
              <a:rPr lang="de-DE" dirty="0" smtClean="0"/>
              <a:t>Die Diskussion über die </a:t>
            </a:r>
            <a:r>
              <a:rPr lang="de-DE" dirty="0"/>
              <a:t>B</a:t>
            </a:r>
            <a:r>
              <a:rPr lang="de-DE" dirty="0" smtClean="0"/>
              <a:t>edeutung von Engagement bei der Erstellung von Gemeingütern gewinnt an Bedeutung. </a:t>
            </a:r>
          </a:p>
          <a:p>
            <a:r>
              <a:rPr lang="de-DE" dirty="0"/>
              <a:t>Lokale Abstimmungsplattformen für die Koproduktion des </a:t>
            </a:r>
            <a:r>
              <a:rPr lang="de-DE" dirty="0" err="1"/>
              <a:t>Welfare</a:t>
            </a:r>
            <a:r>
              <a:rPr lang="de-DE" dirty="0"/>
              <a:t> </a:t>
            </a:r>
            <a:r>
              <a:rPr lang="de-DE" dirty="0" err="1"/>
              <a:t>Mixes</a:t>
            </a:r>
            <a:r>
              <a:rPr lang="de-DE" dirty="0"/>
              <a:t> gewinnen an Bedeutung: Hier liegt eine große Aufgabe auch für die Kommunen und </a:t>
            </a:r>
            <a:r>
              <a:rPr lang="de-DE" dirty="0" smtClean="0"/>
              <a:t>Länder</a:t>
            </a:r>
          </a:p>
          <a:p>
            <a:endParaRPr lang="de-DE" dirty="0"/>
          </a:p>
          <a:p>
            <a:pPr marL="0" indent="0">
              <a:buNone/>
            </a:pPr>
            <a:r>
              <a:rPr lang="de-DE" b="1" dirty="0" smtClean="0"/>
              <a:t>Ich danke für Ihre Aufmerksamkeit!!!</a:t>
            </a:r>
            <a:endParaRPr lang="de-DE" b="1" dirty="0"/>
          </a:p>
          <a:p>
            <a:endParaRPr lang="de-DE" dirty="0" smtClean="0"/>
          </a:p>
          <a:p>
            <a:endParaRPr lang="de-DE" dirty="0"/>
          </a:p>
        </p:txBody>
      </p:sp>
    </p:spTree>
    <p:extLst>
      <p:ext uri="{BB962C8B-B14F-4D97-AF65-F5344CB8AC3E}">
        <p14:creationId xmlns:p14="http://schemas.microsoft.com/office/powerpoint/2010/main" val="2486218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
            </a:r>
            <a:br>
              <a:rPr lang="de-DE" b="1" dirty="0" smtClean="0"/>
            </a:br>
            <a:endParaRPr lang="de-DE" dirty="0"/>
          </a:p>
        </p:txBody>
      </p:sp>
      <p:sp>
        <p:nvSpPr>
          <p:cNvPr id="3" name="Inhaltsplatzhalter 2"/>
          <p:cNvSpPr>
            <a:spLocks noGrp="1"/>
          </p:cNvSpPr>
          <p:nvPr>
            <p:ph idx="1"/>
          </p:nvPr>
        </p:nvSpPr>
        <p:spPr>
          <a:xfrm>
            <a:off x="539552" y="764704"/>
            <a:ext cx="8229600" cy="4525963"/>
          </a:xfrm>
        </p:spPr>
        <p:txBody>
          <a:bodyPr>
            <a:normAutofit fontScale="47500" lnSpcReduction="20000"/>
          </a:bodyPr>
          <a:lstStyle/>
          <a:p>
            <a:pPr marL="0" indent="0">
              <a:buNone/>
            </a:pPr>
            <a:r>
              <a:rPr lang="de-DE" b="1" dirty="0" smtClean="0"/>
              <a:t>Aufbau</a:t>
            </a:r>
          </a:p>
          <a:p>
            <a:pPr lvl="0"/>
            <a:r>
              <a:rPr lang="de-DE" dirty="0"/>
              <a:t>Perspektive: </a:t>
            </a:r>
            <a:r>
              <a:rPr lang="de-DE" dirty="0" err="1"/>
              <a:t>Welfare</a:t>
            </a:r>
            <a:r>
              <a:rPr lang="de-DE" dirty="0"/>
              <a:t> Mix – vom Wohlfahrtsstaat zur Wohlfahrtsgesellschaft?</a:t>
            </a:r>
          </a:p>
          <a:p>
            <a:pPr lvl="0"/>
            <a:r>
              <a:rPr lang="de-DE" dirty="0"/>
              <a:t>Die Kritik: von Norbert </a:t>
            </a:r>
            <a:r>
              <a:rPr lang="de-DE" dirty="0" smtClean="0"/>
              <a:t>Wohlfahrt u.a.  </a:t>
            </a:r>
            <a:r>
              <a:rPr lang="de-DE" dirty="0"/>
              <a:t>(grundsätzliche Haltung zu Kernaufgaben des Sozialstaats) </a:t>
            </a:r>
          </a:p>
          <a:p>
            <a:pPr lvl="1"/>
            <a:r>
              <a:rPr lang="de-DE" dirty="0"/>
              <a:t>Unterausstattung  der Pflegeberufe ernst nehmen</a:t>
            </a:r>
          </a:p>
          <a:p>
            <a:pPr lvl="0"/>
            <a:r>
              <a:rPr lang="de-DE" dirty="0"/>
              <a:t>Die Kritik von </a:t>
            </a:r>
            <a:r>
              <a:rPr lang="de-DE" dirty="0" err="1"/>
              <a:t>Notz</a:t>
            </a:r>
            <a:r>
              <a:rPr lang="de-DE" dirty="0"/>
              <a:t>/</a:t>
            </a:r>
            <a:r>
              <a:rPr lang="de-DE" dirty="0" err="1"/>
              <a:t>Pinl</a:t>
            </a:r>
            <a:r>
              <a:rPr lang="de-DE" dirty="0"/>
              <a:t>: Instrumentalisierung und Monetarisierung des Engagement</a:t>
            </a:r>
          </a:p>
          <a:p>
            <a:pPr lvl="1"/>
            <a:r>
              <a:rPr lang="de-DE" dirty="0"/>
              <a:t>Befunde aus </a:t>
            </a:r>
            <a:r>
              <a:rPr lang="de-DE" dirty="0" err="1"/>
              <a:t>Bawü</a:t>
            </a:r>
            <a:r>
              <a:rPr lang="de-DE" dirty="0"/>
              <a:t>-Umfrage: Übungsleiterpauschale wird im Pflegebereich überall in den Ländern </a:t>
            </a:r>
            <a:r>
              <a:rPr lang="de-DE" dirty="0" smtClean="0"/>
              <a:t>angewendet</a:t>
            </a:r>
          </a:p>
          <a:p>
            <a:pPr lvl="1"/>
            <a:r>
              <a:rPr lang="de-DE" dirty="0" smtClean="0"/>
              <a:t>Zum Verhältnis von Erwerbsarbeit und Engagement: Wie kann der Eigensinn des Engagements gewahrt werden?</a:t>
            </a:r>
          </a:p>
          <a:p>
            <a:pPr lvl="0"/>
            <a:r>
              <a:rPr lang="de-DE" dirty="0" smtClean="0"/>
              <a:t>Bisherige </a:t>
            </a:r>
            <a:r>
              <a:rPr lang="de-DE" dirty="0"/>
              <a:t>Reformschritte:</a:t>
            </a:r>
          </a:p>
          <a:p>
            <a:pPr lvl="1"/>
            <a:r>
              <a:rPr lang="de-DE" dirty="0"/>
              <a:t>KOA-Debatte des BBE</a:t>
            </a:r>
          </a:p>
          <a:p>
            <a:pPr lvl="1"/>
            <a:r>
              <a:rPr lang="de-DE" dirty="0"/>
              <a:t>&amp;45d SGB 11 (Unterlagen AG 7) und bestehender Fortentwicklungsbedarf</a:t>
            </a:r>
          </a:p>
          <a:p>
            <a:pPr lvl="1"/>
            <a:r>
              <a:rPr lang="de-DE" dirty="0"/>
              <a:t>Pflegebegleiter</a:t>
            </a:r>
          </a:p>
          <a:p>
            <a:pPr lvl="1"/>
            <a:r>
              <a:rPr lang="de-DE" dirty="0"/>
              <a:t>Pflegestützpunkte</a:t>
            </a:r>
          </a:p>
          <a:p>
            <a:pPr lvl="1"/>
            <a:r>
              <a:rPr lang="de-DE" dirty="0"/>
              <a:t>Ggf. ergänzen</a:t>
            </a:r>
          </a:p>
          <a:p>
            <a:pPr lvl="0"/>
            <a:r>
              <a:rPr lang="de-DE" dirty="0"/>
              <a:t>Die Herausforderung: Gestaltung des </a:t>
            </a:r>
            <a:r>
              <a:rPr lang="de-DE" dirty="0" err="1"/>
              <a:t>Welfare</a:t>
            </a:r>
            <a:r>
              <a:rPr lang="de-DE" dirty="0"/>
              <a:t> Mix</a:t>
            </a:r>
          </a:p>
          <a:p>
            <a:pPr lvl="1"/>
            <a:r>
              <a:rPr lang="de-DE" dirty="0"/>
              <a:t>keine Monetarisierung, aber soziale Grundsicherung</a:t>
            </a:r>
          </a:p>
          <a:p>
            <a:pPr lvl="1"/>
            <a:r>
              <a:rPr lang="de-DE" dirty="0"/>
              <a:t>keine Instrumentalisierung , sondern Abstimmung zwischen Staat, Zivilgesellschaft und Wirtschaft – erforderliche BE- und Plattform- Infrastruktur</a:t>
            </a:r>
          </a:p>
          <a:p>
            <a:pPr lvl="1"/>
            <a:r>
              <a:rPr lang="de-DE" dirty="0"/>
              <a:t>Eigensinn des Engagements: Selbstwirksamkeit und Partizipation, Anerkennung</a:t>
            </a:r>
          </a:p>
          <a:p>
            <a:pPr lvl="1"/>
            <a:r>
              <a:rPr lang="de-DE" dirty="0"/>
              <a:t>Keine Überforderung des BE</a:t>
            </a:r>
          </a:p>
          <a:p>
            <a:endParaRPr lang="de-DE" dirty="0"/>
          </a:p>
        </p:txBody>
      </p:sp>
    </p:spTree>
    <p:extLst>
      <p:ext uri="{BB962C8B-B14F-4D97-AF65-F5344CB8AC3E}">
        <p14:creationId xmlns:p14="http://schemas.microsoft.com/office/powerpoint/2010/main" val="3983513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fontScale="85000" lnSpcReduction="10000"/>
          </a:bodyPr>
          <a:lstStyle/>
          <a:p>
            <a:pPr marL="0" indent="0">
              <a:buNone/>
            </a:pPr>
            <a:r>
              <a:rPr lang="de-DE" b="1" dirty="0" err="1" smtClean="0"/>
              <a:t>Welfare</a:t>
            </a:r>
            <a:r>
              <a:rPr lang="de-DE" b="1" dirty="0" smtClean="0"/>
              <a:t> Mix </a:t>
            </a:r>
          </a:p>
          <a:p>
            <a:pPr marL="0" indent="0">
              <a:buNone/>
            </a:pPr>
            <a:endParaRPr lang="de-DE" dirty="0" smtClean="0"/>
          </a:p>
          <a:p>
            <a:pPr marL="0" indent="0">
              <a:buNone/>
            </a:pPr>
            <a:r>
              <a:rPr lang="de-DE" dirty="0" smtClean="0"/>
              <a:t>Koproduktion sozialer Leistungen in der öffentlichen Daseinsvorsorge unter Verwendung von Ressourcen aus Staat, Wirtschaft und Zivilgesellschaft</a:t>
            </a:r>
          </a:p>
          <a:p>
            <a:pPr marL="0" indent="0">
              <a:buNone/>
            </a:pPr>
            <a:endParaRPr lang="de-DE" dirty="0"/>
          </a:p>
          <a:p>
            <a:pPr marL="0" indent="0">
              <a:buNone/>
            </a:pPr>
            <a:r>
              <a:rPr lang="de-DE" dirty="0" smtClean="0"/>
              <a:t>Ressource der Zivilgesellschaft: Zeitspende/Engagement, auch: Geld (Spenden, Stiftungen  …) – 5% der Engagierten finden sich konstant im Gesundheitsbereich, der die Pflege einschließt</a:t>
            </a:r>
            <a:endParaRPr lang="de-DE" dirty="0"/>
          </a:p>
        </p:txBody>
      </p:sp>
    </p:spTree>
    <p:extLst>
      <p:ext uri="{BB962C8B-B14F-4D97-AF65-F5344CB8AC3E}">
        <p14:creationId xmlns:p14="http://schemas.microsoft.com/office/powerpoint/2010/main" val="1257036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fontScale="62500" lnSpcReduction="20000"/>
          </a:bodyPr>
          <a:lstStyle/>
          <a:p>
            <a:pPr marL="0" indent="0">
              <a:buNone/>
            </a:pPr>
            <a:r>
              <a:rPr lang="de-DE" dirty="0" smtClean="0"/>
              <a:t>Engagement in der Pflege</a:t>
            </a:r>
          </a:p>
          <a:p>
            <a:pPr>
              <a:buFontTx/>
              <a:buChar char="-"/>
            </a:pPr>
            <a:r>
              <a:rPr lang="de-DE" b="1" dirty="0" smtClean="0"/>
              <a:t>Demografischer Wandel: </a:t>
            </a:r>
            <a:r>
              <a:rPr lang="de-DE" dirty="0" smtClean="0"/>
              <a:t>wachsende </a:t>
            </a:r>
            <a:r>
              <a:rPr lang="de-DE" dirty="0"/>
              <a:t>B</a:t>
            </a:r>
            <a:r>
              <a:rPr lang="de-DE" dirty="0" smtClean="0"/>
              <a:t>edarfe an Pflege</a:t>
            </a:r>
          </a:p>
          <a:p>
            <a:pPr marL="0" indent="0">
              <a:buNone/>
            </a:pPr>
            <a:r>
              <a:rPr lang="de-DE" dirty="0" smtClean="0"/>
              <a:t>-     </a:t>
            </a:r>
            <a:r>
              <a:rPr lang="de-DE" b="1" dirty="0" smtClean="0"/>
              <a:t>Für das Engagement gilt</a:t>
            </a:r>
            <a:r>
              <a:rPr lang="de-DE" dirty="0" smtClean="0"/>
              <a:t>: zunehmende </a:t>
            </a:r>
            <a:r>
              <a:rPr lang="de-DE" dirty="0"/>
              <a:t>Mobilität und </a:t>
            </a:r>
            <a:r>
              <a:rPr lang="de-DE" dirty="0" smtClean="0"/>
              <a:t>Zeitverdichtung in </a:t>
            </a:r>
            <a:r>
              <a:rPr lang="de-DE" dirty="0"/>
              <a:t>Ausbildung </a:t>
            </a:r>
            <a:r>
              <a:rPr lang="de-DE" dirty="0" smtClean="0"/>
              <a:t>       und </a:t>
            </a:r>
            <a:r>
              <a:rPr lang="de-DE" dirty="0"/>
              <a:t>Erwerbstätigkeit, zum anderen Leistungen bei der Betreuung und </a:t>
            </a:r>
            <a:r>
              <a:rPr lang="de-DE" dirty="0" smtClean="0"/>
              <a:t>Pflege Familienangehöriger.40% der pflegenden Angehörigen haben keine zeit mehr für Engagement!</a:t>
            </a:r>
          </a:p>
          <a:p>
            <a:pPr>
              <a:buFontTx/>
              <a:buChar char="-"/>
            </a:pPr>
            <a:r>
              <a:rPr lang="de-DE" b="1" dirty="0" smtClean="0"/>
              <a:t>Befund aus dem Freiwilligensurvey: </a:t>
            </a:r>
          </a:p>
          <a:p>
            <a:pPr marL="0" indent="0">
              <a:buNone/>
            </a:pPr>
            <a:r>
              <a:rPr lang="de-DE" dirty="0" smtClean="0"/>
              <a:t>Je </a:t>
            </a:r>
            <a:r>
              <a:rPr lang="de-DE" dirty="0"/>
              <a:t>älter die Engagierten, desto </a:t>
            </a:r>
            <a:r>
              <a:rPr lang="de-DE" dirty="0" smtClean="0"/>
              <a:t>häufiger setzten </a:t>
            </a:r>
            <a:r>
              <a:rPr lang="de-DE" dirty="0"/>
              <a:t>sie sich auch für ältere Menschen ein (33 % der über 65-Jährigen, 38 % </a:t>
            </a:r>
            <a:r>
              <a:rPr lang="de-DE" dirty="0" smtClean="0"/>
              <a:t>der über </a:t>
            </a:r>
            <a:r>
              <a:rPr lang="de-DE" dirty="0"/>
              <a:t>75-Jährigen). Es sind bevorzugt die älteren Frauen, die sich um ältere </a:t>
            </a:r>
            <a:r>
              <a:rPr lang="de-DE" dirty="0" smtClean="0"/>
              <a:t>Menschen kümmern</a:t>
            </a:r>
            <a:r>
              <a:rPr lang="de-DE" dirty="0"/>
              <a:t>. Im Vergleich zu Eltern, die sich besonders im Zusammenhang mit </a:t>
            </a:r>
            <a:r>
              <a:rPr lang="de-DE" dirty="0" smtClean="0"/>
              <a:t>ihren Kindern </a:t>
            </a:r>
            <a:r>
              <a:rPr lang="de-DE" dirty="0"/>
              <a:t>engagieren, spielt beim Engagement für ältere Menschen </a:t>
            </a:r>
            <a:r>
              <a:rPr lang="de-DE" dirty="0" smtClean="0"/>
              <a:t>Verwandtschaft kaum </a:t>
            </a:r>
            <a:r>
              <a:rPr lang="de-DE" dirty="0"/>
              <a:t>eine Rolle. Es handelt sich also nicht um eine Verlagerung von Pflege- </a:t>
            </a:r>
            <a:r>
              <a:rPr lang="de-DE" dirty="0" smtClean="0"/>
              <a:t>und Betreuungsleistungen </a:t>
            </a:r>
            <a:r>
              <a:rPr lang="de-DE" dirty="0"/>
              <a:t>aus dem familiär-privaten in den öffentlichen Bereich. </a:t>
            </a:r>
            <a:r>
              <a:rPr lang="de-DE" dirty="0" smtClean="0"/>
              <a:t>Dennoch sind </a:t>
            </a:r>
            <a:r>
              <a:rPr lang="de-DE" dirty="0"/>
              <a:t>häuslich pflegende Menschen oft freiwillig engagiert, wohl auch, um sich Rat</a:t>
            </a:r>
            <a:r>
              <a:rPr lang="de-DE" dirty="0" smtClean="0"/>
              <a:t>, Austausch </a:t>
            </a:r>
            <a:r>
              <a:rPr lang="de-DE" dirty="0"/>
              <a:t>und Unterstützung für ihre private Pflege zu sichern.</a:t>
            </a:r>
          </a:p>
        </p:txBody>
      </p:sp>
    </p:spTree>
    <p:extLst>
      <p:ext uri="{BB962C8B-B14F-4D97-AF65-F5344CB8AC3E}">
        <p14:creationId xmlns:p14="http://schemas.microsoft.com/office/powerpoint/2010/main" val="4276778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fontScale="55000" lnSpcReduction="20000"/>
          </a:bodyPr>
          <a:lstStyle/>
          <a:p>
            <a:pPr marL="0" indent="0">
              <a:buNone/>
            </a:pPr>
            <a:r>
              <a:rPr lang="de-DE" b="1" dirty="0" smtClean="0"/>
              <a:t>Die Sozialstaatskritik vermerkt</a:t>
            </a:r>
            <a:r>
              <a:rPr lang="de-DE" dirty="0" smtClean="0"/>
              <a:t>:</a:t>
            </a:r>
          </a:p>
          <a:p>
            <a:pPr>
              <a:buFontTx/>
              <a:buChar char="-"/>
            </a:pPr>
            <a:r>
              <a:rPr lang="de-DE" dirty="0" smtClean="0"/>
              <a:t>eine Unterausstattung der Pflegeberufe und der Pflegeversicherung</a:t>
            </a:r>
          </a:p>
          <a:p>
            <a:pPr>
              <a:buFontTx/>
              <a:buChar char="-"/>
            </a:pPr>
            <a:r>
              <a:rPr lang="de-DE" dirty="0"/>
              <a:t>u</a:t>
            </a:r>
            <a:r>
              <a:rPr lang="de-DE" dirty="0" smtClean="0"/>
              <a:t>nd kritisiert die wachsende Bedeutung des Engagements in der Pflege v.a. als Entlastungsversuch des Sozialstaats bei Kernaufgaben</a:t>
            </a:r>
          </a:p>
          <a:p>
            <a:pPr>
              <a:buFontTx/>
              <a:buChar char="-"/>
            </a:pPr>
            <a:r>
              <a:rPr lang="de-DE" dirty="0" smtClean="0"/>
              <a:t>Die wachsende Einbindung des Engagements in die Pflege wird als Einfallstor für eine Schwächung des Sozialstaats kritisiert</a:t>
            </a:r>
          </a:p>
          <a:p>
            <a:pPr>
              <a:buFontTx/>
              <a:buChar char="-"/>
            </a:pPr>
            <a:r>
              <a:rPr lang="de-DE" dirty="0" smtClean="0"/>
              <a:t>In den sozialen Diensten liegt das Verhältnis von Hauptamt und Ehrenamt bei 2 Personen im Hauptamt  zu 1 </a:t>
            </a:r>
            <a:r>
              <a:rPr lang="de-DE" smtClean="0"/>
              <a:t>Person im Ehrenamt</a:t>
            </a:r>
            <a:r>
              <a:rPr lang="de-DE" dirty="0" smtClean="0"/>
              <a:t>, während es in den Bereichen Kultur und Medien  </a:t>
            </a:r>
            <a:r>
              <a:rPr lang="de-DE" smtClean="0"/>
              <a:t>bei 1 zu 8  </a:t>
            </a:r>
            <a:r>
              <a:rPr lang="de-DE" dirty="0" smtClean="0"/>
              <a:t>und im Sport bei 1 zu 20 liegt !!! Die </a:t>
            </a:r>
            <a:r>
              <a:rPr lang="de-DE" dirty="0" err="1" smtClean="0"/>
              <a:t>Verberuflichung</a:t>
            </a:r>
            <a:r>
              <a:rPr lang="de-DE" dirty="0" smtClean="0"/>
              <a:t> sozialer Arbeit ist also stark entwickelt.</a:t>
            </a:r>
          </a:p>
          <a:p>
            <a:pPr>
              <a:buFontTx/>
              <a:buChar char="-"/>
            </a:pPr>
            <a:r>
              <a:rPr lang="de-DE" dirty="0" smtClean="0"/>
              <a:t>Für viele Hauptamtlichen ist die steigende Einbindung von Engagement in die Leistungserbringung – etwa der Pflege – eine direkte </a:t>
            </a:r>
            <a:r>
              <a:rPr lang="de-DE" dirty="0"/>
              <a:t>G</a:t>
            </a:r>
            <a:r>
              <a:rPr lang="de-DE" dirty="0" smtClean="0"/>
              <a:t>efährdung ihrer beruflichen Sicherheit – da muss man nur einmal bei Ver.di einer Debatte über Engagement folgen. D.h. auch: Wenn es nicht gelingt, diese </a:t>
            </a:r>
            <a:r>
              <a:rPr lang="de-DE" dirty="0"/>
              <a:t>W</a:t>
            </a:r>
            <a:r>
              <a:rPr lang="de-DE" dirty="0" smtClean="0"/>
              <a:t>ahrnehmung seitens des dominanten und weiterhin unverzichtbaren </a:t>
            </a:r>
            <a:r>
              <a:rPr lang="de-DE" dirty="0"/>
              <a:t>H</a:t>
            </a:r>
            <a:r>
              <a:rPr lang="de-DE" dirty="0" smtClean="0"/>
              <a:t>auptamtes zu verändern, wird es absehbar große Probleme im Miteinander von Haupt- und Ehrenamt geben</a:t>
            </a:r>
          </a:p>
        </p:txBody>
      </p:sp>
    </p:spTree>
    <p:extLst>
      <p:ext uri="{BB962C8B-B14F-4D97-AF65-F5344CB8AC3E}">
        <p14:creationId xmlns:p14="http://schemas.microsoft.com/office/powerpoint/2010/main" val="314259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lnSpcReduction="10000"/>
          </a:bodyPr>
          <a:lstStyle/>
          <a:p>
            <a:pPr marL="0" indent="0">
              <a:buNone/>
            </a:pPr>
            <a:r>
              <a:rPr lang="de-DE" dirty="0" smtClean="0"/>
              <a:t>Kritik an der Monetarisierung des Engagements</a:t>
            </a:r>
          </a:p>
          <a:p>
            <a:pPr marL="0" indent="0">
              <a:buNone/>
            </a:pPr>
            <a:r>
              <a:rPr lang="de-DE" dirty="0" smtClean="0"/>
              <a:t>In jüngerer Zeit vorgetragen v.a. von </a:t>
            </a:r>
          </a:p>
          <a:p>
            <a:pPr marL="0" indent="0">
              <a:buNone/>
            </a:pPr>
            <a:r>
              <a:rPr lang="de-DE" b="1" dirty="0" smtClean="0"/>
              <a:t>Gisela </a:t>
            </a:r>
            <a:r>
              <a:rPr lang="de-DE" b="1" dirty="0" err="1" smtClean="0"/>
              <a:t>Notz</a:t>
            </a:r>
            <a:r>
              <a:rPr lang="de-DE" dirty="0" smtClean="0"/>
              <a:t>:“Freiwilligendienste</a:t>
            </a:r>
            <a:r>
              <a:rPr lang="de-DE" dirty="0"/>
              <a:t>" für alle : von der ehrenamtlichen Tätigkeit zur </a:t>
            </a:r>
            <a:r>
              <a:rPr lang="de-DE" dirty="0" err="1"/>
              <a:t>Prekarisierung</a:t>
            </a:r>
            <a:r>
              <a:rPr lang="de-DE" dirty="0"/>
              <a:t> der "freiwilligen" </a:t>
            </a:r>
            <a:r>
              <a:rPr lang="de-DE" dirty="0" smtClean="0"/>
              <a:t>Arbeit, AG SPAK, Neu Ulm 2012</a:t>
            </a:r>
          </a:p>
          <a:p>
            <a:pPr marL="0" indent="0">
              <a:buNone/>
            </a:pPr>
            <a:r>
              <a:rPr lang="de-DE" b="1" dirty="0" smtClean="0"/>
              <a:t>Claudia </a:t>
            </a:r>
            <a:r>
              <a:rPr lang="de-DE" b="1" dirty="0" err="1" smtClean="0"/>
              <a:t>Pinl</a:t>
            </a:r>
            <a:r>
              <a:rPr lang="de-DE" dirty="0" smtClean="0"/>
              <a:t>: Freiwillig zu Diensten? Über die Ausbeutung von Ehrenamt und Gratisarbeit, Nomen Verlag Frankfurt/M. 2013</a:t>
            </a:r>
            <a:endParaRPr lang="de-DE" u="sng" dirty="0"/>
          </a:p>
          <a:p>
            <a:pPr marL="0" indent="0">
              <a:buNone/>
            </a:pPr>
            <a:endParaRPr lang="de-DE" dirty="0"/>
          </a:p>
        </p:txBody>
      </p:sp>
    </p:spTree>
    <p:extLst>
      <p:ext uri="{BB962C8B-B14F-4D97-AF65-F5344CB8AC3E}">
        <p14:creationId xmlns:p14="http://schemas.microsoft.com/office/powerpoint/2010/main" val="3942808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buNone/>
            </a:pPr>
            <a:r>
              <a:rPr lang="de-DE" b="1" dirty="0" smtClean="0"/>
              <a:t>Monetarisierung des Engagements:</a:t>
            </a:r>
          </a:p>
          <a:p>
            <a:pPr>
              <a:buFontTx/>
              <a:buChar char="-"/>
            </a:pPr>
            <a:r>
              <a:rPr lang="de-DE" dirty="0" smtClean="0"/>
              <a:t>Die sog. Übungsleiterpauschale (derzeit steuerfrei pro </a:t>
            </a:r>
            <a:r>
              <a:rPr lang="de-DE" dirty="0"/>
              <a:t>J</a:t>
            </a:r>
            <a:r>
              <a:rPr lang="de-DE" dirty="0" smtClean="0"/>
              <a:t>ahr: 2.400 Euro) wird flächendeckend überall dort von den Bundesländern eingesetzt, wo es Engagement in der Pflege gibt</a:t>
            </a:r>
          </a:p>
          <a:p>
            <a:pPr marL="0" indent="0">
              <a:buNone/>
            </a:pPr>
            <a:r>
              <a:rPr lang="de-DE" dirty="0" smtClean="0"/>
              <a:t>- Es gibt Kombinationen von ÜLP und 400 Euro-Jobs als „legale Steuerersparnis-Modelle“</a:t>
            </a:r>
            <a:endParaRPr lang="de-DE" dirty="0"/>
          </a:p>
        </p:txBody>
      </p:sp>
    </p:spTree>
    <p:extLst>
      <p:ext uri="{BB962C8B-B14F-4D97-AF65-F5344CB8AC3E}">
        <p14:creationId xmlns:p14="http://schemas.microsoft.com/office/powerpoint/2010/main" val="3634636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fontScale="47500" lnSpcReduction="20000"/>
          </a:bodyPr>
          <a:lstStyle/>
          <a:p>
            <a:pPr marL="0" indent="0">
              <a:buNone/>
            </a:pPr>
            <a:r>
              <a:rPr lang="de-DE" dirty="0" smtClean="0"/>
              <a:t>Staatliche Förderung: § 45c SGB 11</a:t>
            </a:r>
          </a:p>
          <a:p>
            <a:pPr marL="0" indent="0">
              <a:buNone/>
            </a:pPr>
            <a:r>
              <a:rPr lang="de-DE" dirty="0"/>
              <a:t>(1) Zur Weiterentwicklung der Versorgungsstrukturen und Versorgungskonzepte insbesondere für demenzkranke Pflegebedürftige fördern die Spitzenverbände der Pflegekassen im Wege der Anteilsfinanzierung aus Mitteln des Ausgleichsfonds mit 10 Millionen Euro je Kalenderjahr den Auf- und Ausbau von niedrigschwelligen Betreuungsangeboten sowie Modellvorhaben zur Erprobung neuer Versorgungskonzepte und Versorgungsstrukturen insbesondere für demenzkranke Pflegebedürftige. Die privaten Versicherungsunternehmen, die die private Pflegepflichtversicherung durchführen, beteiligen sich an dieser Förderung mit insgesamt 10 vom Hundert des in Satz 1 genannten Fördervolumens.</a:t>
            </a:r>
            <a:br>
              <a:rPr lang="de-DE" dirty="0"/>
            </a:br>
            <a:r>
              <a:rPr lang="de-DE" dirty="0"/>
              <a:t/>
            </a:r>
            <a:br>
              <a:rPr lang="de-DE" dirty="0"/>
            </a:br>
            <a:r>
              <a:rPr lang="de-DE" dirty="0"/>
              <a:t>(2) Der Zuschuss aus Mitteln der sozialen und privaten Pflegeversicherung ergänzt eine Förderung der niedrigschwelligen Betreuungsangebote und der Modellvorhaben zur Weiterentwicklung der Versorgungsstrukturen für Pflegebedürftige mit erheblichem allgemeinem Betreuungsbedarf durch das jeweilige Land oder die jeweilige kommunale Gebietskörperschaft. Der Zuschuss wird jeweils in gleicher Höhe gewährt wie der Zuschuss, der vom Land oder von der kommunalen Gebietskörperschaft für die einzelne Fördermaßnahme geleistet wird, so dass insgesamt ein Fördervolumen von 20 Millionen Euro im Kalenderjahr erreicht wird. Soweit Mittel der Arbeitsförderung bei einem Projekt eingesetzt werden, sind diese einem vom Land oder von der Kommune geleisteten Zuschuss gleichgestellt.</a:t>
            </a:r>
            <a:br>
              <a:rPr lang="de-DE" dirty="0"/>
            </a:br>
            <a:r>
              <a:rPr lang="de-DE" dirty="0"/>
              <a:t>Unterstützungen</a:t>
            </a:r>
            <a:r>
              <a:rPr lang="de-DE" dirty="0" smtClean="0"/>
              <a:t>: § 45 c SGB 11</a:t>
            </a:r>
            <a:endParaRPr lang="de-DE" dirty="0"/>
          </a:p>
        </p:txBody>
      </p:sp>
    </p:spTree>
    <p:extLst>
      <p:ext uri="{BB962C8B-B14F-4D97-AF65-F5344CB8AC3E}">
        <p14:creationId xmlns:p14="http://schemas.microsoft.com/office/powerpoint/2010/main" val="678687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BBE – Argumente für einen § 45 d</a:t>
            </a:r>
            <a:endParaRPr lang="de-DE" dirty="0"/>
          </a:p>
        </p:txBody>
      </p:sp>
      <p:sp>
        <p:nvSpPr>
          <p:cNvPr id="3" name="Inhaltsplatzhalter 2"/>
          <p:cNvSpPr>
            <a:spLocks noGrp="1"/>
          </p:cNvSpPr>
          <p:nvPr>
            <p:ph idx="1"/>
          </p:nvPr>
        </p:nvSpPr>
        <p:spPr/>
        <p:txBody>
          <a:bodyPr>
            <a:normAutofit fontScale="77500" lnSpcReduction="20000"/>
          </a:bodyPr>
          <a:lstStyle/>
          <a:p>
            <a:r>
              <a:rPr lang="de-DE" dirty="0"/>
              <a:t>Dem Ziel einer neuen Kultur des Helfens und der mitmenschlichen Zuwendung durch Bürgerengagement zur Stützung häuslicher Pflegearrangements dient die Förderung von Initiativen vorwiegend im ambulanten Bereich, deren Finanzierung </a:t>
            </a:r>
            <a:r>
              <a:rPr lang="de-DE" i="1" u="sng" dirty="0"/>
              <a:t>bisher nicht geregelt</a:t>
            </a:r>
            <a:r>
              <a:rPr lang="de-DE" dirty="0"/>
              <a:t> ist, z. B.:  </a:t>
            </a:r>
          </a:p>
          <a:p>
            <a:pPr lvl="0"/>
            <a:r>
              <a:rPr lang="de-DE" dirty="0"/>
              <a:t>Hospizgruppen, die Sterbende im Pflegeheim begleiten</a:t>
            </a:r>
          </a:p>
          <a:p>
            <a:pPr lvl="0"/>
            <a:r>
              <a:rPr lang="de-DE" dirty="0"/>
              <a:t>Initiativen, die pflegende Angehörige stärken und entlasten</a:t>
            </a:r>
          </a:p>
          <a:p>
            <a:pPr lvl="0"/>
            <a:r>
              <a:rPr lang="de-DE" dirty="0"/>
              <a:t>Initiativen, die niedrigschwellige Hilfe- und Unterstützungsnetzwerke aufbauen</a:t>
            </a:r>
          </a:p>
          <a:p>
            <a:pPr lvl="0"/>
            <a:r>
              <a:rPr lang="de-DE" dirty="0"/>
              <a:t>Bürgerschaftliches Engagement in neuen Wohnformen von Pflegebedürftigen. </a:t>
            </a:r>
          </a:p>
          <a:p>
            <a:endParaRPr lang="de-DE" dirty="0"/>
          </a:p>
        </p:txBody>
      </p:sp>
    </p:spTree>
    <p:extLst>
      <p:ext uri="{BB962C8B-B14F-4D97-AF65-F5344CB8AC3E}">
        <p14:creationId xmlns:p14="http://schemas.microsoft.com/office/powerpoint/2010/main" val="688127837"/>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1926</Words>
  <Application>Microsoft Office PowerPoint</Application>
  <PresentationFormat>Bildschirmpräsentation (4:3)</PresentationFormat>
  <Paragraphs>150</Paragraphs>
  <Slides>16</Slides>
  <Notes>1</Notes>
  <HiddenSlides>0</HiddenSlides>
  <MMClips>0</MMClips>
  <ScaleCrop>false</ScaleCrop>
  <HeadingPairs>
    <vt:vector size="4" baseType="variant">
      <vt:variant>
        <vt:lpstr>Design</vt:lpstr>
      </vt:variant>
      <vt:variant>
        <vt:i4>1</vt:i4>
      </vt:variant>
      <vt:variant>
        <vt:lpstr>Folientitel</vt:lpstr>
      </vt:variant>
      <vt:variant>
        <vt:i4>16</vt:i4>
      </vt:variant>
    </vt:vector>
  </HeadingPairs>
  <TitlesOfParts>
    <vt:vector size="17" baseType="lpstr">
      <vt:lpstr>Larissa</vt:lpstr>
      <vt:lpstr> „Rolle des Ehrenamtes: Wer kümmert sich um die Alten, wer kümmert sich um die Ehrenamtlichen?“ |</vt:lpstr>
      <vt:lpstr> </vt:lpstr>
      <vt:lpstr>PowerPoint-Präsentation</vt:lpstr>
      <vt:lpstr>PowerPoint-Präsentation</vt:lpstr>
      <vt:lpstr>PowerPoint-Präsentation</vt:lpstr>
      <vt:lpstr>PowerPoint-Präsentation</vt:lpstr>
      <vt:lpstr>PowerPoint-Präsentation</vt:lpstr>
      <vt:lpstr>PowerPoint-Präsentation</vt:lpstr>
      <vt:lpstr>BBE – Argumente für einen § 45 d</vt:lpstr>
      <vt:lpstr>PowerPoint-Präsentation</vt:lpstr>
      <vt:lpstr>PowerPoint-Präsentation</vt:lpstr>
      <vt:lpstr>Bestehende Gesetze zur Förderung des Engagements für Kranke und Pflegebedürftige Quelle: AG 7 des BBE </vt:lpstr>
      <vt:lpstr>PowerPoint-Präsentation</vt:lpstr>
      <vt:lpstr>PowerPoint-Präsentation</vt:lpstr>
      <vt:lpstr>Ausblick</vt:lpstr>
      <vt:lpstr>Infrastrukturbedarfe und Einbindung der Engagementstrukturen auf Augenhöhe</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„Rolle des Ehrenamtes: Wer kümmert sich um die Alten, wer kümmert sich um die Ehrenamtlichen?“   | Dr. Ansgar Klein, Geschäftsführer, Bundesnetzwerk Bürgerschaftliches Engagement</dc:title>
  <dc:creator>Ansgar Klein</dc:creator>
  <cp:lastModifiedBy>karenleonhardt</cp:lastModifiedBy>
  <cp:revision>18</cp:revision>
  <cp:lastPrinted>2014-09-15T05:24:19Z</cp:lastPrinted>
  <dcterms:created xsi:type="dcterms:W3CDTF">2014-09-14T15:11:20Z</dcterms:created>
  <dcterms:modified xsi:type="dcterms:W3CDTF">2014-09-15T06:44:39Z</dcterms:modified>
</cp:coreProperties>
</file>